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0"/>
  </p:notesMasterIdLst>
  <p:handoutMasterIdLst>
    <p:handoutMasterId r:id="rId71"/>
  </p:handoutMasterIdLst>
  <p:sldIdLst>
    <p:sldId id="327" r:id="rId5"/>
    <p:sldId id="330" r:id="rId6"/>
    <p:sldId id="331" r:id="rId7"/>
    <p:sldId id="332" r:id="rId8"/>
    <p:sldId id="298" r:id="rId9"/>
    <p:sldId id="262" r:id="rId10"/>
    <p:sldId id="263" r:id="rId11"/>
    <p:sldId id="299" r:id="rId12"/>
    <p:sldId id="335" r:id="rId13"/>
    <p:sldId id="302" r:id="rId14"/>
    <p:sldId id="336" r:id="rId15"/>
    <p:sldId id="264" r:id="rId16"/>
    <p:sldId id="337" r:id="rId17"/>
    <p:sldId id="338" r:id="rId18"/>
    <p:sldId id="266" r:id="rId19"/>
    <p:sldId id="265" r:id="rId20"/>
    <p:sldId id="339" r:id="rId21"/>
    <p:sldId id="340" r:id="rId22"/>
    <p:sldId id="341" r:id="rId23"/>
    <p:sldId id="345" r:id="rId24"/>
    <p:sldId id="342" r:id="rId25"/>
    <p:sldId id="354" r:id="rId26"/>
    <p:sldId id="343" r:id="rId27"/>
    <p:sldId id="344" r:id="rId28"/>
    <p:sldId id="277" r:id="rId29"/>
    <p:sldId id="284" r:id="rId30"/>
    <p:sldId id="269" r:id="rId31"/>
    <p:sldId id="304" r:id="rId32"/>
    <p:sldId id="305" r:id="rId33"/>
    <p:sldId id="307" r:id="rId34"/>
    <p:sldId id="306" r:id="rId35"/>
    <p:sldId id="308" r:id="rId36"/>
    <p:sldId id="270" r:id="rId37"/>
    <p:sldId id="309" r:id="rId38"/>
    <p:sldId id="310" r:id="rId39"/>
    <p:sldId id="311" r:id="rId40"/>
    <p:sldId id="312" r:id="rId41"/>
    <p:sldId id="314" r:id="rId42"/>
    <p:sldId id="313" r:id="rId43"/>
    <p:sldId id="315" r:id="rId44"/>
    <p:sldId id="316" r:id="rId45"/>
    <p:sldId id="317" r:id="rId46"/>
    <p:sldId id="294" r:id="rId47"/>
    <p:sldId id="346" r:id="rId48"/>
    <p:sldId id="356" r:id="rId49"/>
    <p:sldId id="318" r:id="rId50"/>
    <p:sldId id="347" r:id="rId51"/>
    <p:sldId id="355" r:id="rId52"/>
    <p:sldId id="319" r:id="rId53"/>
    <p:sldId id="348" r:id="rId54"/>
    <p:sldId id="321" r:id="rId55"/>
    <p:sldId id="322" r:id="rId56"/>
    <p:sldId id="349" r:id="rId57"/>
    <p:sldId id="323" r:id="rId58"/>
    <p:sldId id="350" r:id="rId59"/>
    <p:sldId id="324" r:id="rId60"/>
    <p:sldId id="351" r:id="rId61"/>
    <p:sldId id="288" r:id="rId62"/>
    <p:sldId id="289" r:id="rId63"/>
    <p:sldId id="352" r:id="rId64"/>
    <p:sldId id="320" r:id="rId65"/>
    <p:sldId id="353" r:id="rId66"/>
    <p:sldId id="274" r:id="rId67"/>
    <p:sldId id="275" r:id="rId68"/>
    <p:sldId id="329" r:id="rId6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19" autoAdjust="0"/>
    <p:restoredTop sz="85174"/>
  </p:normalViewPr>
  <p:slideViewPr>
    <p:cSldViewPr snapToGrid="0" snapToObjects="1">
      <p:cViewPr>
        <p:scale>
          <a:sx n="80" d="100"/>
          <a:sy n="80" d="100"/>
        </p:scale>
        <p:origin x="924" y="13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carcamo91/IBM-Capstone/blob/main/F9%20Web%20Scraping%20W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bcarcamo91/IBM-Capstone/blob/0f5a66cd85d5cd0dbea9dd9e80bf08da5b0d716a/F9%20Data%20Wrangling%20W1.ipynb"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carcamo91/IBM-Capstone/blob/0f5a66cd85d5cd0dbea9dd9e80bf08da5b0d716a/F9%20Exploring%20and%20Preparing%20Data%20W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bcarcamo91/IBM-Capstone/blob/0f5a66cd85d5cd0dbea9dd9e80bf08da5b0d716a/F9%20SQL%20EDA%20W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carcamo91/IBM-Capstone/blob/0f5a66cd85d5cd0dbea9dd9e80bf08da5b0d716a/F9%20Launch%20Sites%20Viz%20with%20Folium%20W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carcamo91/IBM-Capstone/blob/main/F9%20Plotly%20Interactive%20Dashboard%20W3.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carcamo91/IBM-Capstone/blob/main/F9%20Spacex%20ML%20Predictions%20W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carcamo91/IBM-Capstone/blob/0f5a66cd85d5cd0dbea9dd9e80bf08da5b0d716a/F9%20Data%20Collection%20W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Brent Carcamo</a:t>
            </a:r>
          </a:p>
          <a:p>
            <a:r>
              <a:rPr lang="en-US" dirty="0">
                <a:solidFill>
                  <a:schemeClr val="bg2"/>
                </a:solidFill>
                <a:latin typeface="Abadi" panose="020B0604020104020204" pitchFamily="34" charset="0"/>
                <a:ea typeface="SF Pro" pitchFamily="2" charset="0"/>
                <a:cs typeface="SF Pro" pitchFamily="2" charset="0"/>
              </a:rPr>
              <a:t>09-06-2023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Text Placeholder 2">
            <a:extLst>
              <a:ext uri="{FF2B5EF4-FFF2-40B4-BE49-F238E27FC236}">
                <a16:creationId xmlns:a16="http://schemas.microsoft.com/office/drawing/2014/main" id="{792948D6-89DA-07C4-60B7-6EC240CB67DF}"/>
              </a:ext>
            </a:extLst>
          </p:cNvPr>
          <p:cNvSpPr txBox="1">
            <a:spLocks/>
          </p:cNvSpPr>
          <p:nvPr/>
        </p:nvSpPr>
        <p:spPr>
          <a:xfrm>
            <a:off x="820738" y="1800225"/>
            <a:ext cx="4640263" cy="451912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requests library to get a response from the wiki URL containing the historical rocket launch data, and then used Beautiful Soup to parse it. I created a Beautiful Soup object and used various methods (such as the .find(‘title’)) method to extract the data I needed. </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https://github.com/bcarcamo91/IBM-Capstone/blob/main/F9%20Web%20Scraping%20W1.ipynb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7" name="TextBox 6">
            <a:extLst>
              <a:ext uri="{FF2B5EF4-FFF2-40B4-BE49-F238E27FC236}">
                <a16:creationId xmlns:a16="http://schemas.microsoft.com/office/drawing/2014/main" id="{D7FB77A5-C4D5-C6BF-DA2F-EA7EFBCC2D80}"/>
              </a:ext>
            </a:extLst>
          </p:cNvPr>
          <p:cNvSpPr txBox="1"/>
          <p:nvPr/>
        </p:nvSpPr>
        <p:spPr>
          <a:xfrm>
            <a:off x="8042886" y="1490872"/>
            <a:ext cx="1114472" cy="369332"/>
          </a:xfrm>
          <a:prstGeom prst="rect">
            <a:avLst/>
          </a:prstGeom>
          <a:noFill/>
        </p:spPr>
        <p:txBody>
          <a:bodyPr wrap="none" rtlCol="0">
            <a:spAutoFit/>
          </a:bodyPr>
          <a:lstStyle/>
          <a:p>
            <a:r>
              <a:rPr lang="en-US" dirty="0"/>
              <a:t>Flowchart</a:t>
            </a:r>
          </a:p>
        </p:txBody>
      </p:sp>
      <p:sp>
        <p:nvSpPr>
          <p:cNvPr id="16" name="Rectangle 15">
            <a:extLst>
              <a:ext uri="{FF2B5EF4-FFF2-40B4-BE49-F238E27FC236}">
                <a16:creationId xmlns:a16="http://schemas.microsoft.com/office/drawing/2014/main" id="{F03825D7-D683-CEAA-D21F-5ECB548A771D}"/>
              </a:ext>
            </a:extLst>
          </p:cNvPr>
          <p:cNvSpPr/>
          <p:nvPr/>
        </p:nvSpPr>
        <p:spPr>
          <a:xfrm>
            <a:off x="6739171" y="2859324"/>
            <a:ext cx="1440180" cy="697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7" name="Rectangle 16">
            <a:extLst>
              <a:ext uri="{FF2B5EF4-FFF2-40B4-BE49-F238E27FC236}">
                <a16:creationId xmlns:a16="http://schemas.microsoft.com/office/drawing/2014/main" id="{C2493D44-9502-17D6-3083-55F52BE3BA5C}"/>
              </a:ext>
            </a:extLst>
          </p:cNvPr>
          <p:cNvSpPr/>
          <p:nvPr/>
        </p:nvSpPr>
        <p:spPr>
          <a:xfrm>
            <a:off x="9059461" y="2847894"/>
            <a:ext cx="1440180" cy="697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Wiki Page</a:t>
            </a:r>
          </a:p>
        </p:txBody>
      </p:sp>
      <p:cxnSp>
        <p:nvCxnSpPr>
          <p:cNvPr id="18" name="Straight Connector 17">
            <a:extLst>
              <a:ext uri="{FF2B5EF4-FFF2-40B4-BE49-F238E27FC236}">
                <a16:creationId xmlns:a16="http://schemas.microsoft.com/office/drawing/2014/main" id="{D6D3565F-ACCF-E909-EF99-3D2AADFEC28D}"/>
              </a:ext>
            </a:extLst>
          </p:cNvPr>
          <p:cNvCxnSpPr>
            <a:cxnSpLocks/>
          </p:cNvCxnSpPr>
          <p:nvPr/>
        </p:nvCxnSpPr>
        <p:spPr>
          <a:xfrm flipV="1">
            <a:off x="8619406" y="3036711"/>
            <a:ext cx="0" cy="159798"/>
          </a:xfrm>
          <a:prstGeom prst="line">
            <a:avLst/>
          </a:prstGeom>
          <a:ln w="19050"/>
        </p:spPr>
        <p:style>
          <a:lnRef idx="1">
            <a:schemeClr val="dk1"/>
          </a:lnRef>
          <a:fillRef idx="0">
            <a:schemeClr val="dk1"/>
          </a:fillRef>
          <a:effectRef idx="0">
            <a:schemeClr val="dk1"/>
          </a:effectRef>
          <a:fontRef idx="minor">
            <a:schemeClr val="tx1"/>
          </a:fontRef>
        </p:style>
      </p:cxnSp>
      <p:sp>
        <p:nvSpPr>
          <p:cNvPr id="19" name="Flowchart: Decision 18">
            <a:extLst>
              <a:ext uri="{FF2B5EF4-FFF2-40B4-BE49-F238E27FC236}">
                <a16:creationId xmlns:a16="http://schemas.microsoft.com/office/drawing/2014/main" id="{F4A90693-EA15-4090-64AB-BFC2E5F6FAC1}"/>
              </a:ext>
            </a:extLst>
          </p:cNvPr>
          <p:cNvSpPr/>
          <p:nvPr/>
        </p:nvSpPr>
        <p:spPr>
          <a:xfrm>
            <a:off x="7864480" y="2136303"/>
            <a:ext cx="1509852" cy="883041"/>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GET request</a:t>
            </a:r>
          </a:p>
        </p:txBody>
      </p:sp>
      <p:cxnSp>
        <p:nvCxnSpPr>
          <p:cNvPr id="20" name="Straight Arrow Connector 19">
            <a:extLst>
              <a:ext uri="{FF2B5EF4-FFF2-40B4-BE49-F238E27FC236}">
                <a16:creationId xmlns:a16="http://schemas.microsoft.com/office/drawing/2014/main" id="{85A0BCC2-7689-7040-7261-75E05DBFEFAA}"/>
              </a:ext>
            </a:extLst>
          </p:cNvPr>
          <p:cNvCxnSpPr>
            <a:cxnSpLocks/>
            <a:stCxn id="16" idx="3"/>
          </p:cNvCxnSpPr>
          <p:nvPr/>
        </p:nvCxnSpPr>
        <p:spPr>
          <a:xfrm flipV="1">
            <a:off x="8179351" y="3190794"/>
            <a:ext cx="880110" cy="171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515F10F1-E5FB-D4E5-B8D2-037E59EB6276}"/>
              </a:ext>
            </a:extLst>
          </p:cNvPr>
          <p:cNvSpPr/>
          <p:nvPr/>
        </p:nvSpPr>
        <p:spPr>
          <a:xfrm>
            <a:off x="9059461" y="4827164"/>
            <a:ext cx="1440180" cy="697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Beautiful Soup Object</a:t>
            </a:r>
          </a:p>
        </p:txBody>
      </p:sp>
      <p:cxnSp>
        <p:nvCxnSpPr>
          <p:cNvPr id="40" name="Straight Arrow Connector 39">
            <a:extLst>
              <a:ext uri="{FF2B5EF4-FFF2-40B4-BE49-F238E27FC236}">
                <a16:creationId xmlns:a16="http://schemas.microsoft.com/office/drawing/2014/main" id="{2ED074FF-FEB7-FFFB-70E0-B8E6CD199A81}"/>
              </a:ext>
            </a:extLst>
          </p:cNvPr>
          <p:cNvCxnSpPr>
            <a:cxnSpLocks/>
            <a:stCxn id="17" idx="2"/>
            <a:endCxn id="34" idx="0"/>
          </p:cNvCxnSpPr>
          <p:nvPr/>
        </p:nvCxnSpPr>
        <p:spPr>
          <a:xfrm>
            <a:off x="9779551" y="3545124"/>
            <a:ext cx="0" cy="12820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C575035-8DCE-F988-E62A-C22AA8DEF30D}"/>
              </a:ext>
            </a:extLst>
          </p:cNvPr>
          <p:cNvCxnSpPr>
            <a:cxnSpLocks/>
            <a:endCxn id="16" idx="2"/>
          </p:cNvCxnSpPr>
          <p:nvPr/>
        </p:nvCxnSpPr>
        <p:spPr>
          <a:xfrm flipV="1">
            <a:off x="7459261" y="3556554"/>
            <a:ext cx="0" cy="16182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6" name="Flowchart: Decision 45">
            <a:extLst>
              <a:ext uri="{FF2B5EF4-FFF2-40B4-BE49-F238E27FC236}">
                <a16:creationId xmlns:a16="http://schemas.microsoft.com/office/drawing/2014/main" id="{7785303E-37B4-25AC-4F28-60E9C3E88600}"/>
              </a:ext>
            </a:extLst>
          </p:cNvPr>
          <p:cNvSpPr/>
          <p:nvPr/>
        </p:nvSpPr>
        <p:spPr>
          <a:xfrm>
            <a:off x="6454020" y="3827099"/>
            <a:ext cx="1984517" cy="1201160"/>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Parse launch HTML tables</a:t>
            </a:r>
          </a:p>
        </p:txBody>
      </p:sp>
      <p:cxnSp>
        <p:nvCxnSpPr>
          <p:cNvPr id="54" name="Straight Connector 53">
            <a:extLst>
              <a:ext uri="{FF2B5EF4-FFF2-40B4-BE49-F238E27FC236}">
                <a16:creationId xmlns:a16="http://schemas.microsoft.com/office/drawing/2014/main" id="{8FCE84A2-6759-8A82-74DB-90EB79B173D5}"/>
              </a:ext>
            </a:extLst>
          </p:cNvPr>
          <p:cNvCxnSpPr>
            <a:cxnSpLocks/>
            <a:endCxn id="34" idx="1"/>
          </p:cNvCxnSpPr>
          <p:nvPr/>
        </p:nvCxnSpPr>
        <p:spPr>
          <a:xfrm>
            <a:off x="7459261" y="5174834"/>
            <a:ext cx="1600200" cy="945"/>
          </a:xfrm>
          <a:prstGeom prst="line">
            <a:avLst/>
          </a:prstGeom>
          <a:ln w="19050"/>
        </p:spPr>
        <p:style>
          <a:lnRef idx="1">
            <a:schemeClr val="dk1"/>
          </a:lnRef>
          <a:fillRef idx="0">
            <a:schemeClr val="dk1"/>
          </a:fillRef>
          <a:effectRef idx="0">
            <a:schemeClr val="dk1"/>
          </a:effectRef>
          <a:fontRef idx="minor">
            <a:schemeClr val="tx1"/>
          </a:fontRef>
        </p:style>
      </p:cxnSp>
      <p:sp>
        <p:nvSpPr>
          <p:cNvPr id="67" name="Flowchart: Decision 66">
            <a:extLst>
              <a:ext uri="{FF2B5EF4-FFF2-40B4-BE49-F238E27FC236}">
                <a16:creationId xmlns:a16="http://schemas.microsoft.com/office/drawing/2014/main" id="{A3BD9119-CB61-C796-7FC1-05A6D7D89A63}"/>
              </a:ext>
            </a:extLst>
          </p:cNvPr>
          <p:cNvSpPr/>
          <p:nvPr/>
        </p:nvSpPr>
        <p:spPr>
          <a:xfrm>
            <a:off x="8933810" y="3620461"/>
            <a:ext cx="1691482" cy="989268"/>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JSON response</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cont.</a:t>
            </a:r>
            <a:endParaRPr lang="en-US" dirty="0">
              <a:solidFill>
                <a:srgbClr val="0B49CB"/>
              </a:solidFill>
            </a:endParaRPr>
          </a:p>
        </p:txBody>
      </p:sp>
      <p:pic>
        <p:nvPicPr>
          <p:cNvPr id="8" name="Picture 7">
            <a:extLst>
              <a:ext uri="{FF2B5EF4-FFF2-40B4-BE49-F238E27FC236}">
                <a16:creationId xmlns:a16="http://schemas.microsoft.com/office/drawing/2014/main" id="{9FEBBCCB-57EB-7354-A2A1-032DC2367688}"/>
              </a:ext>
            </a:extLst>
          </p:cNvPr>
          <p:cNvPicPr>
            <a:picLocks noChangeAspect="1"/>
          </p:cNvPicPr>
          <p:nvPr/>
        </p:nvPicPr>
        <p:blipFill>
          <a:blip r:embed="rId3"/>
          <a:stretch>
            <a:fillRect/>
          </a:stretch>
        </p:blipFill>
        <p:spPr>
          <a:xfrm>
            <a:off x="1584885" y="1513854"/>
            <a:ext cx="9022230" cy="2034573"/>
          </a:xfrm>
          <a:prstGeom prst="rect">
            <a:avLst/>
          </a:prstGeom>
        </p:spPr>
      </p:pic>
      <p:pic>
        <p:nvPicPr>
          <p:cNvPr id="10" name="Picture 9">
            <a:extLst>
              <a:ext uri="{FF2B5EF4-FFF2-40B4-BE49-F238E27FC236}">
                <a16:creationId xmlns:a16="http://schemas.microsoft.com/office/drawing/2014/main" id="{1065EB66-7134-9A79-BEDE-85337DB9423E}"/>
              </a:ext>
            </a:extLst>
          </p:cNvPr>
          <p:cNvPicPr>
            <a:picLocks noChangeAspect="1"/>
          </p:cNvPicPr>
          <p:nvPr/>
        </p:nvPicPr>
        <p:blipFill>
          <a:blip r:embed="rId4"/>
          <a:stretch>
            <a:fillRect/>
          </a:stretch>
        </p:blipFill>
        <p:spPr>
          <a:xfrm>
            <a:off x="1735891" y="3682736"/>
            <a:ext cx="7389281" cy="2816037"/>
          </a:xfrm>
          <a:prstGeom prst="rect">
            <a:avLst/>
          </a:prstGeom>
        </p:spPr>
      </p:pic>
    </p:spTree>
    <p:extLst>
      <p:ext uri="{BB962C8B-B14F-4D97-AF65-F5344CB8AC3E}">
        <p14:creationId xmlns:p14="http://schemas.microsoft.com/office/powerpoint/2010/main" val="147511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457200" indent="-457200">
              <a:buFont typeface="+mj-lt"/>
              <a:buAutoNum type="arabicPeriod"/>
            </a:pPr>
            <a:r>
              <a:rPr lang="en-US" sz="1800" dirty="0">
                <a:solidFill>
                  <a:schemeClr val="accent3">
                    <a:lumMod val="25000"/>
                  </a:schemeClr>
                </a:solidFill>
                <a:latin typeface="Abadi" panose="020B0604020104020204" pitchFamily="34" charset="0"/>
              </a:rPr>
              <a:t>Data was first loaded into a Pandas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marL="457200" indent="-457200">
              <a:buFont typeface="+mj-lt"/>
              <a:buAutoNum type="arabicPeriod"/>
            </a:pPr>
            <a:r>
              <a:rPr lang="en-US" sz="1800" dirty="0">
                <a:solidFill>
                  <a:schemeClr val="accent3">
                    <a:lumMod val="25000"/>
                  </a:schemeClr>
                </a:solidFill>
                <a:latin typeface="Abadi" panose="020B0604020104020204" pitchFamily="34" charset="0"/>
              </a:rPr>
              <a:t>Calculated the percentage of missing values in each attribute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AAA305D0-910E-8EAA-64E8-513A97226414}"/>
              </a:ext>
            </a:extLst>
          </p:cNvPr>
          <p:cNvPicPr>
            <a:picLocks noChangeAspect="1"/>
          </p:cNvPicPr>
          <p:nvPr/>
        </p:nvPicPr>
        <p:blipFill>
          <a:blip r:embed="rId3"/>
          <a:stretch>
            <a:fillRect/>
          </a:stretch>
        </p:blipFill>
        <p:spPr>
          <a:xfrm>
            <a:off x="2516236" y="3045098"/>
            <a:ext cx="7159527" cy="261151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488"/>
            <a:ext cx="3616469" cy="4078464"/>
          </a:xfrm>
          <a:prstGeom prst="rect">
            <a:avLst/>
          </a:prstGeom>
        </p:spPr>
        <p:txBody>
          <a:bodyPr/>
          <a:lstStyle/>
          <a:p>
            <a:pPr marL="0" indent="0">
              <a:buNone/>
            </a:pPr>
            <a:r>
              <a:rPr lang="en-US" sz="2000" dirty="0">
                <a:solidFill>
                  <a:schemeClr val="accent3">
                    <a:lumMod val="25000"/>
                  </a:schemeClr>
                </a:solidFill>
                <a:latin typeface="Abadi" panose="020B0604020104020204" pitchFamily="34" charset="0"/>
              </a:rPr>
              <a:t>3. I then used the </a:t>
            </a:r>
            <a:r>
              <a:rPr lang="en-US" sz="2000" dirty="0" err="1">
                <a:solidFill>
                  <a:schemeClr val="accent3">
                    <a:lumMod val="25000"/>
                  </a:schemeClr>
                </a:solidFill>
                <a:latin typeface="Abadi" panose="020B0604020104020204" pitchFamily="34" charset="0"/>
              </a:rPr>
              <a:t>value_counts</a:t>
            </a:r>
            <a:r>
              <a:rPr lang="en-US" sz="2000" dirty="0">
                <a:solidFill>
                  <a:schemeClr val="accent3">
                    <a:lumMod val="25000"/>
                  </a:schemeClr>
                </a:solidFill>
                <a:latin typeface="Abadi" panose="020B0604020104020204" pitchFamily="34" charset="0"/>
              </a:rPr>
              <a:t>() method to calculate the number of launches on each site. </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rPr>
              <a:t>4. Afterward, I calculated the number and occurrence of each orbit using the same </a:t>
            </a:r>
            <a:r>
              <a:rPr lang="en-US" sz="2000" dirty="0" err="1">
                <a:solidFill>
                  <a:schemeClr val="accent3">
                    <a:lumMod val="25000"/>
                  </a:schemeClr>
                </a:solidFill>
                <a:latin typeface="Abadi" panose="020B0604020104020204" pitchFamily="34" charset="0"/>
              </a:rPr>
              <a:t>value_counts</a:t>
            </a:r>
            <a:r>
              <a:rPr lang="en-US" sz="2000" dirty="0">
                <a:solidFill>
                  <a:schemeClr val="accent3">
                    <a:lumMod val="25000"/>
                  </a:schemeClr>
                </a:solidFill>
                <a:latin typeface="Abadi" panose="020B0604020104020204" pitchFamily="34" charset="0"/>
              </a:rPr>
              <a:t>() method. </a:t>
            </a:r>
          </a:p>
          <a:p>
            <a:pPr marL="0" indent="0">
              <a:buNone/>
            </a:pPr>
            <a:r>
              <a:rPr lang="en-US" sz="2000" dirty="0">
                <a:solidFill>
                  <a:schemeClr val="accent3">
                    <a:lumMod val="25000"/>
                  </a:schemeClr>
                </a:solidFill>
                <a:latin typeface="Abadi" panose="020B0604020104020204" pitchFamily="34" charset="0"/>
              </a:rPr>
              <a:t>5. Next, I calculated the number and occurrence of missing outcome per orbit type, and created a set of outcomes where the second stage did not land successfully.</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a:t>
            </a:r>
          </a:p>
        </p:txBody>
      </p:sp>
      <p:pic>
        <p:nvPicPr>
          <p:cNvPr id="3" name="Picture 2">
            <a:extLst>
              <a:ext uri="{FF2B5EF4-FFF2-40B4-BE49-F238E27FC236}">
                <a16:creationId xmlns:a16="http://schemas.microsoft.com/office/drawing/2014/main" id="{B52D8276-C41F-42D2-9241-26EE43CFFB63}"/>
              </a:ext>
            </a:extLst>
          </p:cNvPr>
          <p:cNvPicPr>
            <a:picLocks noChangeAspect="1"/>
          </p:cNvPicPr>
          <p:nvPr/>
        </p:nvPicPr>
        <p:blipFill>
          <a:blip r:embed="rId3"/>
          <a:stretch>
            <a:fillRect/>
          </a:stretch>
        </p:blipFill>
        <p:spPr>
          <a:xfrm>
            <a:off x="4768860" y="1552751"/>
            <a:ext cx="6653129" cy="4124029"/>
          </a:xfrm>
          <a:prstGeom prst="rect">
            <a:avLst/>
          </a:prstGeom>
        </p:spPr>
      </p:pic>
    </p:spTree>
    <p:extLst>
      <p:ext uri="{BB962C8B-B14F-4D97-AF65-F5344CB8AC3E}">
        <p14:creationId xmlns:p14="http://schemas.microsoft.com/office/powerpoint/2010/main" val="2454005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cont.</a:t>
            </a:r>
          </a:p>
        </p:txBody>
      </p:sp>
      <p:pic>
        <p:nvPicPr>
          <p:cNvPr id="6" name="Picture 5">
            <a:extLst>
              <a:ext uri="{FF2B5EF4-FFF2-40B4-BE49-F238E27FC236}">
                <a16:creationId xmlns:a16="http://schemas.microsoft.com/office/drawing/2014/main" id="{3B6D28C0-DA8B-FEE7-800A-A7CABDED1353}"/>
              </a:ext>
            </a:extLst>
          </p:cNvPr>
          <p:cNvPicPr>
            <a:picLocks noChangeAspect="1"/>
          </p:cNvPicPr>
          <p:nvPr/>
        </p:nvPicPr>
        <p:blipFill>
          <a:blip r:embed="rId3"/>
          <a:stretch>
            <a:fillRect/>
          </a:stretch>
        </p:blipFill>
        <p:spPr>
          <a:xfrm>
            <a:off x="770011" y="1616838"/>
            <a:ext cx="10437163" cy="1713384"/>
          </a:xfrm>
          <a:prstGeom prst="rect">
            <a:avLst/>
          </a:prstGeom>
        </p:spPr>
      </p:pic>
      <p:sp>
        <p:nvSpPr>
          <p:cNvPr id="7" name="Content Placeholder 4">
            <a:extLst>
              <a:ext uri="{FF2B5EF4-FFF2-40B4-BE49-F238E27FC236}">
                <a16:creationId xmlns:a16="http://schemas.microsoft.com/office/drawing/2014/main" id="{96BE860F-C628-DD69-78BE-D25D73D0D34E}"/>
              </a:ext>
            </a:extLst>
          </p:cNvPr>
          <p:cNvSpPr txBox="1">
            <a:spLocks/>
          </p:cNvSpPr>
          <p:nvPr/>
        </p:nvSpPr>
        <p:spPr>
          <a:xfrm>
            <a:off x="867735" y="3635493"/>
            <a:ext cx="3497189" cy="16056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chemeClr val="accent3">
                    <a:lumMod val="25000"/>
                  </a:schemeClr>
                </a:solidFill>
                <a:latin typeface="Abadi" panose="020B0604020104020204" pitchFamily="34" charset="0"/>
              </a:rPr>
              <a:t>6. Finally, I created a landing outcome label from the Outcome column. This is the independent I used for the machine learning models. </a:t>
            </a:r>
          </a:p>
        </p:txBody>
      </p:sp>
      <p:pic>
        <p:nvPicPr>
          <p:cNvPr id="10" name="Picture 9">
            <a:extLst>
              <a:ext uri="{FF2B5EF4-FFF2-40B4-BE49-F238E27FC236}">
                <a16:creationId xmlns:a16="http://schemas.microsoft.com/office/drawing/2014/main" id="{71661FED-09E9-E0A8-0DA9-38E4773562D8}"/>
              </a:ext>
            </a:extLst>
          </p:cNvPr>
          <p:cNvPicPr>
            <a:picLocks noChangeAspect="1"/>
          </p:cNvPicPr>
          <p:nvPr/>
        </p:nvPicPr>
        <p:blipFill>
          <a:blip r:embed="rId4"/>
          <a:stretch>
            <a:fillRect/>
          </a:stretch>
        </p:blipFill>
        <p:spPr>
          <a:xfrm>
            <a:off x="4364924" y="3635493"/>
            <a:ext cx="7198822" cy="2791718"/>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16" name="TextBox 15">
            <a:extLst>
              <a:ext uri="{FF2B5EF4-FFF2-40B4-BE49-F238E27FC236}">
                <a16:creationId xmlns:a16="http://schemas.microsoft.com/office/drawing/2014/main" id="{A706E74B-64BD-0FB1-78A8-3D2B908599F6}"/>
              </a:ext>
            </a:extLst>
          </p:cNvPr>
          <p:cNvSpPr txBox="1"/>
          <p:nvPr/>
        </p:nvSpPr>
        <p:spPr>
          <a:xfrm>
            <a:off x="867734" y="5031352"/>
            <a:ext cx="3497189" cy="1810752"/>
          </a:xfrm>
          <a:prstGeom prst="rect">
            <a:avLst/>
          </a:prstGeom>
          <a:noFill/>
        </p:spPr>
        <p:txBody>
          <a:bodyPr wrap="square">
            <a:sp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5"/>
              </a:rPr>
              <a:t>https://github.com/bcarcamo91/IBM-Capstone/blob/0f5a66cd85d5cd0dbea9dd9e80bf08da5b0d716a/F9%20Data%20Wrangling%20W1.ipynb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7205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6958"/>
            <a:ext cx="1051560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tried to identify correlations and relationships between independent variables  and successful landings to get a feel for the day and begin to understand which variables are strong predictor variables. </a:t>
            </a:r>
          </a:p>
          <a:p>
            <a:pPr>
              <a:lnSpc>
                <a:spcPct val="100000"/>
              </a:lnSpc>
              <a:spcBef>
                <a:spcPts val="1400"/>
              </a:spcBef>
            </a:pPr>
            <a:r>
              <a:rPr lang="en-US" sz="2200" dirty="0">
                <a:solidFill>
                  <a:schemeClr val="accent3">
                    <a:lumMod val="25000"/>
                  </a:schemeClr>
                </a:solidFill>
                <a:latin typeface="Abadi"/>
              </a:rPr>
              <a:t>Charts included scatter plots of Payload Mass vs. Flight Number, Launch Site vs. Flight Number, Launch Site vs. Payload Mass, Orbit vs. Payload Mass, and others. I plotted a line plot to visualize the launch success yearly trend as well. </a:t>
            </a:r>
          </a:p>
          <a:p>
            <a:pPr>
              <a:lnSpc>
                <a:spcPct val="100000"/>
              </a:lnSpc>
              <a:spcBef>
                <a:spcPts val="1400"/>
              </a:spcBef>
            </a:pPr>
            <a:r>
              <a:rPr lang="en-US" sz="2200" dirty="0">
                <a:solidFill>
                  <a:schemeClr val="accent3">
                    <a:lumMod val="25000"/>
                  </a:schemeClr>
                </a:solidFill>
                <a:latin typeface="Abadi"/>
              </a:rPr>
              <a:t>The purpose of the visualization was to get a feel for variable relationships and tendencies. The scatter chart of Launch Site vs. Flight Number showed me which launch sites had a higher percentage of successful launches. This information is useful when building the machine learning model in later stages. </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https://github.com/bcarcamo91/IBM-Capstone/blob/0f5a66cd85d5cd0dbea9dd9e80bf08da5b0d716a/F9%20Exploring%20and%20Preparing%20Data%20W2.ipynb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106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Summary of SQL queries performed</a:t>
            </a:r>
          </a:p>
          <a:p>
            <a:pPr>
              <a:lnSpc>
                <a:spcPct val="100000"/>
              </a:lnSpc>
              <a:spcBef>
                <a:spcPts val="1400"/>
              </a:spcBef>
            </a:pPr>
            <a:r>
              <a:rPr lang="en-US" sz="1400" dirty="0">
                <a:solidFill>
                  <a:schemeClr val="accent3">
                    <a:lumMod val="25000"/>
                  </a:schemeClr>
                </a:solidFill>
                <a:latin typeface="Abadi" panose="020B0604020104020204" pitchFamily="34" charset="0"/>
              </a:rPr>
              <a:t>Displayed the names of the unique launch sites in the space mission to get an exhaustive list of all the possible launch sites</a:t>
            </a:r>
          </a:p>
          <a:p>
            <a:pPr>
              <a:lnSpc>
                <a:spcPct val="100000"/>
              </a:lnSpc>
              <a:spcBef>
                <a:spcPts val="1400"/>
              </a:spcBef>
            </a:pPr>
            <a:r>
              <a:rPr lang="en-US" sz="1400" dirty="0">
                <a:solidFill>
                  <a:schemeClr val="accent3">
                    <a:lumMod val="25000"/>
                  </a:schemeClr>
                </a:solidFill>
                <a:latin typeface="Abadi" panose="020B0604020104020204" pitchFamily="34" charset="0"/>
              </a:rPr>
              <a:t>Displayed 5 records where launch sites begin with the string ‘CCA’</a:t>
            </a:r>
          </a:p>
          <a:p>
            <a:pPr>
              <a:lnSpc>
                <a:spcPct val="100000"/>
              </a:lnSpc>
              <a:spcBef>
                <a:spcPts val="1400"/>
              </a:spcBef>
            </a:pPr>
            <a:r>
              <a:rPr lang="en-US" sz="1400" dirty="0">
                <a:solidFill>
                  <a:schemeClr val="accent3">
                    <a:lumMod val="25000"/>
                  </a:schemeClr>
                </a:solidFill>
                <a:latin typeface="Abadi" panose="020B0604020104020204" pitchFamily="34" charset="0"/>
              </a:rPr>
              <a:t>Displayed the distinct Booster Versions where launch sites begin with the string ‘CCA’</a:t>
            </a:r>
          </a:p>
          <a:p>
            <a:pPr>
              <a:lnSpc>
                <a:spcPct val="100000"/>
              </a:lnSpc>
              <a:spcBef>
                <a:spcPts val="1400"/>
              </a:spcBef>
            </a:pPr>
            <a:r>
              <a:rPr lang="en-US" sz="1400" dirty="0">
                <a:solidFill>
                  <a:schemeClr val="accent3">
                    <a:lumMod val="25000"/>
                  </a:schemeClr>
                </a:solidFill>
                <a:latin typeface="Abadi" panose="020B0604020104020204" pitchFamily="34" charset="0"/>
              </a:rPr>
              <a:t>Displayed the average payload mass carried by booster version F9 v1.1</a:t>
            </a:r>
          </a:p>
          <a:p>
            <a:pPr>
              <a:lnSpc>
                <a:spcPct val="100000"/>
              </a:lnSpc>
              <a:spcBef>
                <a:spcPts val="1400"/>
              </a:spcBef>
            </a:pPr>
            <a:r>
              <a:rPr lang="en-US" sz="1400" dirty="0">
                <a:solidFill>
                  <a:schemeClr val="accent3">
                    <a:lumMod val="25000"/>
                  </a:schemeClr>
                </a:solidFill>
                <a:latin typeface="Abadi" panose="020B0604020104020204" pitchFamily="34" charset="0"/>
              </a:rPr>
              <a:t>Listed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panose="020B0604020104020204" pitchFamily="34" charset="0"/>
              </a:rPr>
              <a:t>Listed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panose="020B0604020104020204" pitchFamily="34" charset="0"/>
              </a:rPr>
              <a:t>Listed the total number of successful and failure mission outcomes</a:t>
            </a:r>
          </a:p>
          <a:p>
            <a:pPr>
              <a:lnSpc>
                <a:spcPct val="100000"/>
              </a:lnSpc>
              <a:spcBef>
                <a:spcPts val="1400"/>
              </a:spcBef>
            </a:pPr>
            <a:r>
              <a:rPr lang="en-US" sz="1400" dirty="0">
                <a:solidFill>
                  <a:schemeClr val="accent3">
                    <a:lumMod val="25000"/>
                  </a:schemeClr>
                </a:solidFill>
                <a:latin typeface="Abadi" panose="020B0604020104020204" pitchFamily="34" charset="0"/>
              </a:rPr>
              <a:t>Listed the names of the booster versions which have carried the maximum payload mass using a subquery.</a:t>
            </a:r>
          </a:p>
          <a:p>
            <a:pPr>
              <a:lnSpc>
                <a:spcPct val="100000"/>
              </a:lnSpc>
              <a:spcBef>
                <a:spcPts val="1400"/>
              </a:spcBef>
            </a:pPr>
            <a:r>
              <a:rPr lang="en-US" sz="1400" dirty="0">
                <a:solidFill>
                  <a:schemeClr val="accent3">
                    <a:lumMod val="25000"/>
                  </a:schemeClr>
                </a:solidFill>
                <a:latin typeface="Abadi" panose="020B0604020104020204" pitchFamily="34" charset="0"/>
              </a:rPr>
              <a:t>Listed the count of landing outcomes between dates covering the range of around 7 years. </a:t>
            </a:r>
          </a:p>
          <a:p>
            <a:pPr>
              <a:lnSpc>
                <a:spcPct val="100000"/>
              </a:lnSpc>
              <a:spcBef>
                <a:spcPts val="1400"/>
              </a:spcBef>
            </a:pPr>
            <a:r>
              <a:rPr lang="en-US" sz="1400" dirty="0" err="1">
                <a:solidFill>
                  <a:schemeClr val="accent3">
                    <a:lumMod val="25000"/>
                  </a:schemeClr>
                </a:solidFill>
                <a:latin typeface="Abadi" panose="020B0604020104020204" pitchFamily="34" charset="0"/>
              </a:rPr>
              <a:t>Github</a:t>
            </a:r>
            <a:r>
              <a:rPr lang="en-US" sz="1400" dirty="0">
                <a:solidFill>
                  <a:schemeClr val="accent3">
                    <a:lumMod val="25000"/>
                  </a:schemeClr>
                </a:solidFill>
                <a:latin typeface="Abadi" panose="020B0604020104020204" pitchFamily="34" charset="0"/>
              </a:rPr>
              <a:t> URL: </a:t>
            </a:r>
            <a:r>
              <a:rPr lang="en-US" sz="1400" dirty="0">
                <a:solidFill>
                  <a:schemeClr val="accent3">
                    <a:lumMod val="25000"/>
                  </a:schemeClr>
                </a:solidFill>
                <a:latin typeface="Abadi" panose="020B0604020104020204" pitchFamily="34" charset="0"/>
                <a:hlinkClick r:id="rId3"/>
              </a:rPr>
              <a:t>https://github.com/bcarcamo91/IBM-Capstone/blob/0f5a66cd85d5cd0dbea9dd9e80bf08da5b0d716a/F9%20SQL%20EDA%20W2.ipynb</a:t>
            </a: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latin typeface="Abadi" panose="020B0604020104020204" pitchFamily="34" charset="0"/>
            </a:endParaRPr>
          </a:p>
          <a:p>
            <a:endParaRPr lang="en-US" sz="1400" dirty="0">
              <a:latin typeface="Abadi" panose="020B0604020104020204" pitchFamily="34" charset="0"/>
            </a:endParaRPr>
          </a:p>
          <a:p>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2401"/>
            <a:ext cx="10515600" cy="4730044"/>
          </a:xfrm>
          <a:prstGeom prst="rect">
            <a:avLst/>
          </a:prstGeom>
        </p:spPr>
        <p:txBody>
          <a:bodyPr>
            <a:noAutofit/>
          </a:bodyPr>
          <a:lstStyle/>
          <a:p>
            <a:r>
              <a:rPr lang="en-US" sz="1800" dirty="0">
                <a:latin typeface="Abadi" panose="020B0604020104020204" pitchFamily="34" charset="0"/>
              </a:rPr>
              <a:t>I created a Folium map with various markers, circles, and lines that could help visualize the geographical locations of SpaceX’s launch sites. The Folium map I created included the following:</a:t>
            </a:r>
          </a:p>
          <a:p>
            <a:pPr lvl="1"/>
            <a:r>
              <a:rPr lang="en-US" sz="1800" dirty="0">
                <a:latin typeface="Abadi" panose="020B0604020104020204" pitchFamily="34" charset="0"/>
              </a:rPr>
              <a:t>The NASA Johnson Space Center marked with a circle and marker. </a:t>
            </a:r>
          </a:p>
          <a:p>
            <a:pPr lvl="1"/>
            <a:r>
              <a:rPr lang="en-US" sz="1800" dirty="0">
                <a:latin typeface="Abadi" panose="020B0604020104020204" pitchFamily="34" charset="0"/>
              </a:rPr>
              <a:t>All launch sites from the SpaceX dataset marked with a circle and marker. Pop up text includes the respective launch site’s name. </a:t>
            </a:r>
          </a:p>
          <a:p>
            <a:pPr lvl="1"/>
            <a:r>
              <a:rPr lang="en-US" sz="1800" dirty="0">
                <a:latin typeface="Abadi" panose="020B0604020104020204" pitchFamily="34" charset="0"/>
              </a:rPr>
              <a:t>All successful/failed launches marked on the map in marker clusters. Successful launches are colored green, and failed launches are colored in red. </a:t>
            </a:r>
          </a:p>
          <a:p>
            <a:pPr lvl="1"/>
            <a:r>
              <a:rPr lang="en-US" sz="1800" dirty="0">
                <a:latin typeface="Abadi" panose="020B0604020104020204" pitchFamily="34" charset="0"/>
              </a:rPr>
              <a:t>Two proximal mouse positions – a coastline coordinate and a railroad coordinate – marked on the map, with text displaying their relative distance to one of the four launch sites. Polylines displaying the distance between the launch site coordinates and the coastline/railroad coordinates were also marked on the map.</a:t>
            </a:r>
          </a:p>
          <a:p>
            <a:r>
              <a:rPr lang="en-US" sz="1800" dirty="0">
                <a:latin typeface="Abadi" panose="020B0604020104020204" pitchFamily="34" charset="0"/>
              </a:rPr>
              <a:t>These objects were added to make it easier to identify any relationship between launch sites and likelihood of success/failure. Indeed, we were able to identify a specific launch site that had a higher likelihood of successful landings than its peer launch sites. </a:t>
            </a:r>
          </a:p>
          <a:p>
            <a:r>
              <a:rPr lang="en-US" sz="1800" dirty="0" err="1">
                <a:latin typeface="Abadi" panose="020B0604020104020204" pitchFamily="34" charset="0"/>
              </a:rPr>
              <a:t>Github</a:t>
            </a:r>
            <a:r>
              <a:rPr lang="en-US" sz="1800" dirty="0">
                <a:latin typeface="Abadi" panose="020B0604020104020204" pitchFamily="34" charset="0"/>
              </a:rPr>
              <a:t> URL: </a:t>
            </a:r>
            <a:r>
              <a:rPr lang="en-US" sz="1800" dirty="0">
                <a:latin typeface="Abadi" panose="020B0604020104020204" pitchFamily="34" charset="0"/>
                <a:hlinkClick r:id="rId3"/>
              </a:rPr>
              <a:t>https://github.com/bcarcamo91/IBM-Capstone/blob/0f5a66cd85d5cd0dbea9dd9e80bf08da5b0d716a/F9%20Launch%20Sites%20Viz%20with%20Folium%20W3.ipynb</a:t>
            </a:r>
            <a:endParaRPr lang="en-US" sz="1800" dirty="0">
              <a:latin typeface="Abadi" panose="020B0604020104020204" pitchFamily="34" charset="0"/>
            </a:endParaRPr>
          </a:p>
          <a:p>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42388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536"/>
            <a:ext cx="10417278" cy="4809814"/>
          </a:xfrm>
          <a:prstGeom prst="rect">
            <a:avLst/>
          </a:prstGeom>
        </p:spPr>
        <p:txBody>
          <a:bodyPr vert="horz" lIns="91440" tIns="45720" rIns="91440" bIns="45720" rtlCol="0" anchor="t">
            <a:normAutofit/>
          </a:bodyPr>
          <a:lstStyle/>
          <a:p>
            <a:r>
              <a:rPr lang="en-US" sz="2000" dirty="0">
                <a:latin typeface="Abadi" panose="020B0604020104020204" pitchFamily="34" charset="0"/>
              </a:rPr>
              <a:t>Two interactive visualizations were developed with </a:t>
            </a:r>
            <a:r>
              <a:rPr lang="en-US" sz="2000" dirty="0" err="1">
                <a:latin typeface="Abadi" panose="020B0604020104020204" pitchFamily="34" charset="0"/>
              </a:rPr>
              <a:t>Plotly</a:t>
            </a:r>
            <a:r>
              <a:rPr lang="en-US" sz="2000" dirty="0">
                <a:latin typeface="Abadi" panose="020B0604020104020204" pitchFamily="34" charset="0"/>
              </a:rPr>
              <a:t> Dash to help understand the data. </a:t>
            </a:r>
          </a:p>
          <a:p>
            <a:pPr lvl="1"/>
            <a:r>
              <a:rPr lang="en-US" sz="2000" dirty="0">
                <a:latin typeface="Abadi" panose="020B0604020104020204" pitchFamily="34" charset="0"/>
              </a:rPr>
              <a:t>The first is a </a:t>
            </a:r>
            <a:r>
              <a:rPr lang="en-US" sz="2000" b="1" dirty="0">
                <a:latin typeface="Abadi" panose="020B0604020104020204" pitchFamily="34" charset="0"/>
              </a:rPr>
              <a:t>pie chart</a:t>
            </a:r>
            <a:r>
              <a:rPr lang="en-US" sz="2000" dirty="0">
                <a:latin typeface="Abadi" panose="020B0604020104020204" pitchFamily="34" charset="0"/>
              </a:rPr>
              <a:t> containing all launch sites and the success of each one. You can further filter the pie chart and select a specific launch site selected from a dropdown, where the pie chart will reflect the number of successful and failed launches for selected site</a:t>
            </a:r>
          </a:p>
          <a:p>
            <a:pPr lvl="1"/>
            <a:r>
              <a:rPr lang="en-US" sz="2000" dirty="0">
                <a:latin typeface="Abadi" panose="020B0604020104020204" pitchFamily="34" charset="0"/>
              </a:rPr>
              <a:t>The second is </a:t>
            </a:r>
            <a:r>
              <a:rPr lang="en-US" sz="2000" b="1" dirty="0">
                <a:latin typeface="Abadi" panose="020B0604020104020204" pitchFamily="34" charset="0"/>
              </a:rPr>
              <a:t>scatter plot</a:t>
            </a:r>
            <a:r>
              <a:rPr lang="en-US" sz="2000" dirty="0">
                <a:latin typeface="Abadi" panose="020B0604020104020204" pitchFamily="34" charset="0"/>
              </a:rPr>
              <a:t> with Payload Mass (kg) in the x-axis and landing outcome in the y-axis. This plot is dynamic and changes based on the selected launch site from the dropdown, as well as the Payload range (kg) selected in the slider. The payload range can range from 0 to 10,000. </a:t>
            </a:r>
          </a:p>
          <a:p>
            <a:r>
              <a:rPr lang="en-US" sz="2000" dirty="0">
                <a:latin typeface="Abadi" panose="020B0604020104020204" pitchFamily="34" charset="0"/>
              </a:rPr>
              <a:t>These visualizations help me understand which launch site had the most successful launches, as well as what effect, if any, Payload Mass (kg) may be having on the landing outcome. </a:t>
            </a:r>
          </a:p>
          <a:p>
            <a:r>
              <a:rPr lang="en-US" sz="2000" dirty="0" err="1">
                <a:latin typeface="Abadi" panose="020B0604020104020204" pitchFamily="34" charset="0"/>
              </a:rPr>
              <a:t>Github</a:t>
            </a:r>
            <a:r>
              <a:rPr lang="en-US" sz="2000" dirty="0">
                <a:latin typeface="Abadi" panose="020B0604020104020204" pitchFamily="34" charset="0"/>
              </a:rPr>
              <a:t> URL: </a:t>
            </a:r>
            <a:r>
              <a:rPr lang="en-US" sz="2000" dirty="0">
                <a:latin typeface="Abadi" panose="020B0604020104020204" pitchFamily="34" charset="0"/>
                <a:hlinkClick r:id="rId3"/>
              </a:rPr>
              <a:t>https://github.com/bcarcamo91/IBM-Capstone/blob/main/F9%20Plotly%20Interactive%20Dashboard%20W3.py</a:t>
            </a:r>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4114748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7852"/>
            <a:ext cx="10515600" cy="5055611"/>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begin the predictive analysis portion, I first loaded my data sets into variables. I stored the dependent variable ‘class’ in a series, and the independent variables in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I then used the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method to standardize the data set before I prepared it to be split into testing and training sets. Once the data was standardized, I split the dependent and independent variables into testing and training sets using the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function. I set the parameter </a:t>
            </a:r>
            <a:r>
              <a:rPr lang="en-US" sz="2200" dirty="0" err="1">
                <a:solidFill>
                  <a:schemeClr val="accent3">
                    <a:lumMod val="25000"/>
                  </a:schemeClr>
                </a:solidFill>
                <a:latin typeface="Abadi" panose="020B0604020104020204" pitchFamily="34" charset="0"/>
              </a:rPr>
              <a:t>test_size</a:t>
            </a:r>
            <a:r>
              <a:rPr lang="en-US" sz="2200" dirty="0">
                <a:solidFill>
                  <a:schemeClr val="accent3">
                    <a:lumMod val="25000"/>
                  </a:schemeClr>
                </a:solidFill>
                <a:latin typeface="Abadi" panose="020B0604020104020204" pitchFamily="34" charset="0"/>
              </a:rPr>
              <a:t> = 0.2 which meant 20% of the data went to testing, and 80% went to training. The outcome of this step produced a total of four new variables. </a:t>
            </a:r>
          </a:p>
          <a:p>
            <a:pPr>
              <a:lnSpc>
                <a:spcPct val="100000"/>
              </a:lnSpc>
              <a:spcBef>
                <a:spcPts val="1400"/>
              </a:spcBef>
            </a:pPr>
            <a:r>
              <a:rPr lang="en-US" sz="2200" dirty="0">
                <a:solidFill>
                  <a:schemeClr val="accent3">
                    <a:lumMod val="25000"/>
                  </a:schemeClr>
                </a:solidFill>
                <a:latin typeface="Abadi" panose="020B0604020104020204" pitchFamily="34" charset="0"/>
              </a:rPr>
              <a:t>For the predictive analysis portion, I built four different machine learning models to try to find the most useful model with the highest accuracy in predicting landing outcomes. For each model, I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tuned hyperparameters for each model programmatically. The four models that I trained included the following:</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https://github.com/bcarcamo91/IBM-Capstone/blob/main/F9%20Spacex%20ML%20Predictions%20W4.ipynb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89125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results</a:t>
            </a:r>
          </a:p>
        </p:txBody>
      </p:sp>
    </p:spTree>
    <p:extLst>
      <p:ext uri="{BB962C8B-B14F-4D97-AF65-F5344CB8AC3E}">
        <p14:creationId xmlns:p14="http://schemas.microsoft.com/office/powerpoint/2010/main" val="2167890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results</a:t>
            </a:r>
          </a:p>
        </p:txBody>
      </p:sp>
      <p:pic>
        <p:nvPicPr>
          <p:cNvPr id="6" name="Picture 5">
            <a:extLst>
              <a:ext uri="{FF2B5EF4-FFF2-40B4-BE49-F238E27FC236}">
                <a16:creationId xmlns:a16="http://schemas.microsoft.com/office/drawing/2014/main" id="{1E9921F7-D368-3AA5-D725-29B82EFAD662}"/>
              </a:ext>
            </a:extLst>
          </p:cNvPr>
          <p:cNvPicPr>
            <a:picLocks noChangeAspect="1"/>
          </p:cNvPicPr>
          <p:nvPr/>
        </p:nvPicPr>
        <p:blipFill rotWithShape="1">
          <a:blip r:embed="rId3"/>
          <a:srcRect l="15037"/>
          <a:stretch/>
        </p:blipFill>
        <p:spPr>
          <a:xfrm>
            <a:off x="3657703" y="1434447"/>
            <a:ext cx="7477132" cy="4704672"/>
          </a:xfrm>
          <a:prstGeom prst="rect">
            <a:avLst/>
          </a:prstGeom>
        </p:spPr>
      </p:pic>
      <p:cxnSp>
        <p:nvCxnSpPr>
          <p:cNvPr id="12" name="Straight Connector 11">
            <a:extLst>
              <a:ext uri="{FF2B5EF4-FFF2-40B4-BE49-F238E27FC236}">
                <a16:creationId xmlns:a16="http://schemas.microsoft.com/office/drawing/2014/main" id="{0533CC3C-264C-CD1B-92F6-BFBFE8275A40}"/>
              </a:ext>
            </a:extLst>
          </p:cNvPr>
          <p:cNvCxnSpPr>
            <a:cxnSpLocks/>
          </p:cNvCxnSpPr>
          <p:nvPr/>
        </p:nvCxnSpPr>
        <p:spPr>
          <a:xfrm>
            <a:off x="2923777" y="4993348"/>
            <a:ext cx="0" cy="8519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4191B91-47EF-D7D7-E0C4-37509CDA00FA}"/>
              </a:ext>
            </a:extLst>
          </p:cNvPr>
          <p:cNvCxnSpPr>
            <a:cxnSpLocks/>
          </p:cNvCxnSpPr>
          <p:nvPr/>
        </p:nvCxnSpPr>
        <p:spPr>
          <a:xfrm flipH="1">
            <a:off x="2586893" y="5490653"/>
            <a:ext cx="33688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Star: 5 Points 16">
            <a:extLst>
              <a:ext uri="{FF2B5EF4-FFF2-40B4-BE49-F238E27FC236}">
                <a16:creationId xmlns:a16="http://schemas.microsoft.com/office/drawing/2014/main" id="{8D1E794E-F49D-196A-3598-039986385240}"/>
              </a:ext>
            </a:extLst>
          </p:cNvPr>
          <p:cNvSpPr/>
          <p:nvPr/>
        </p:nvSpPr>
        <p:spPr>
          <a:xfrm>
            <a:off x="734028" y="4660897"/>
            <a:ext cx="1792703" cy="1458169"/>
          </a:xfrm>
          <a:prstGeom prst="star5">
            <a:avLst>
              <a:gd name="adj" fmla="val 27308"/>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Winners</a:t>
            </a:r>
          </a:p>
        </p:txBody>
      </p:sp>
      <p:cxnSp>
        <p:nvCxnSpPr>
          <p:cNvPr id="19" name="Straight Arrow Connector 18">
            <a:extLst>
              <a:ext uri="{FF2B5EF4-FFF2-40B4-BE49-F238E27FC236}">
                <a16:creationId xmlns:a16="http://schemas.microsoft.com/office/drawing/2014/main" id="{C11A1F15-538E-8644-91FF-B6EB77F86396}"/>
              </a:ext>
            </a:extLst>
          </p:cNvPr>
          <p:cNvCxnSpPr/>
          <p:nvPr/>
        </p:nvCxnSpPr>
        <p:spPr>
          <a:xfrm>
            <a:off x="2923777" y="5005382"/>
            <a:ext cx="6497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28227F0-85F3-5F1F-73A6-2196D638602A}"/>
              </a:ext>
            </a:extLst>
          </p:cNvPr>
          <p:cNvCxnSpPr/>
          <p:nvPr/>
        </p:nvCxnSpPr>
        <p:spPr>
          <a:xfrm>
            <a:off x="2919764" y="5290134"/>
            <a:ext cx="6497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8F5AFE-407A-B8C5-4F66-5E47DBC5A884}"/>
              </a:ext>
            </a:extLst>
          </p:cNvPr>
          <p:cNvCxnSpPr/>
          <p:nvPr/>
        </p:nvCxnSpPr>
        <p:spPr>
          <a:xfrm>
            <a:off x="2923777" y="5845342"/>
            <a:ext cx="64970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484D810D-933B-AE62-1D21-72EAA10AF222}"/>
              </a:ext>
            </a:extLst>
          </p:cNvPr>
          <p:cNvSpPr/>
          <p:nvPr/>
        </p:nvSpPr>
        <p:spPr>
          <a:xfrm>
            <a:off x="2719241" y="2526873"/>
            <a:ext cx="745958" cy="1167063"/>
          </a:xfrm>
          <a:prstGeom prst="leftBrace">
            <a:avLst>
              <a:gd name="adj1" fmla="val 30646"/>
              <a:gd name="adj2" fmla="val 50753"/>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879411A9-A66F-748D-26DC-CA4035B555FC}"/>
              </a:ext>
            </a:extLst>
          </p:cNvPr>
          <p:cNvSpPr txBox="1"/>
          <p:nvPr/>
        </p:nvSpPr>
        <p:spPr>
          <a:xfrm>
            <a:off x="734028" y="2526873"/>
            <a:ext cx="1792703" cy="1200329"/>
          </a:xfrm>
          <a:prstGeom prst="rect">
            <a:avLst/>
          </a:prstGeom>
          <a:solidFill>
            <a:schemeClr val="accent1"/>
          </a:solidFill>
          <a:ln w="3175">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solidFill>
                  <a:schemeClr val="bg1"/>
                </a:solidFill>
              </a:rPr>
              <a:t>Accuracy calculated using the .score() method</a:t>
            </a:r>
          </a:p>
        </p:txBody>
      </p:sp>
    </p:spTree>
    <p:extLst>
      <p:ext uri="{BB962C8B-B14F-4D97-AF65-F5344CB8AC3E}">
        <p14:creationId xmlns:p14="http://schemas.microsoft.com/office/powerpoint/2010/main" val="4116980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results cont.</a:t>
            </a:r>
          </a:p>
        </p:txBody>
      </p:sp>
      <p:sp>
        <p:nvSpPr>
          <p:cNvPr id="2" name="TextBox 1">
            <a:extLst>
              <a:ext uri="{FF2B5EF4-FFF2-40B4-BE49-F238E27FC236}">
                <a16:creationId xmlns:a16="http://schemas.microsoft.com/office/drawing/2014/main" id="{8B0ECFFB-BDCD-2BA8-E421-346836D84AB7}"/>
              </a:ext>
            </a:extLst>
          </p:cNvPr>
          <p:cNvSpPr txBox="1"/>
          <p:nvPr/>
        </p:nvSpPr>
        <p:spPr>
          <a:xfrm>
            <a:off x="1022682" y="2478879"/>
            <a:ext cx="8006023" cy="2862322"/>
          </a:xfrm>
          <a:prstGeom prst="rect">
            <a:avLst/>
          </a:prstGeom>
          <a:noFill/>
        </p:spPr>
        <p:txBody>
          <a:bodyPr wrap="square" rtlCol="0">
            <a:spAutoFit/>
          </a:bodyPr>
          <a:lstStyle/>
          <a:p>
            <a:r>
              <a:rPr lang="en-US" sz="1800" dirty="0">
                <a:solidFill>
                  <a:schemeClr val="accent3">
                    <a:lumMod val="25000"/>
                  </a:schemeClr>
                </a:solidFill>
                <a:latin typeface="Abadi" panose="020B0604020104020204" pitchFamily="34" charset="0"/>
              </a:rPr>
              <a:t>Once the four models were built and the best hyperparameters were found for each model, I selected the model that had the highest accuracy. Interestingly, the Decision Tree Classifier had a significant lower accuracy than the other three models. In fact, I found that Logistic Regression, Support Vector Machines, and K-Nearest Neighbors performed equally well when the accuracy was compared. Therefore, I concluded that either of the three could be used to effectively predict successful Falcon 9 rocket landings. The model to steer away from using as a predictive model is the Decision Tree classifier model, with an accuracy of 0.72. </a:t>
            </a:r>
          </a:p>
          <a:p>
            <a:endParaRPr lang="en-US" dirty="0"/>
          </a:p>
        </p:txBody>
      </p:sp>
    </p:spTree>
    <p:extLst>
      <p:ext uri="{BB962C8B-B14F-4D97-AF65-F5344CB8AC3E}">
        <p14:creationId xmlns:p14="http://schemas.microsoft.com/office/powerpoint/2010/main" val="3662654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confusion matrices</a:t>
            </a:r>
          </a:p>
        </p:txBody>
      </p:sp>
      <p:pic>
        <p:nvPicPr>
          <p:cNvPr id="5" name="Picture 4">
            <a:extLst>
              <a:ext uri="{FF2B5EF4-FFF2-40B4-BE49-F238E27FC236}">
                <a16:creationId xmlns:a16="http://schemas.microsoft.com/office/drawing/2014/main" id="{8C6F489E-51F7-E4D9-C407-31A87F60B878}"/>
              </a:ext>
            </a:extLst>
          </p:cNvPr>
          <p:cNvPicPr>
            <a:picLocks noChangeAspect="1"/>
          </p:cNvPicPr>
          <p:nvPr/>
        </p:nvPicPr>
        <p:blipFill>
          <a:blip r:embed="rId3"/>
          <a:stretch>
            <a:fillRect/>
          </a:stretch>
        </p:blipFill>
        <p:spPr>
          <a:xfrm>
            <a:off x="770011" y="1925033"/>
            <a:ext cx="5486788" cy="4010487"/>
          </a:xfrm>
          <a:prstGeom prst="rect">
            <a:avLst/>
          </a:prstGeom>
        </p:spPr>
      </p:pic>
      <p:cxnSp>
        <p:nvCxnSpPr>
          <p:cNvPr id="7" name="Straight Connector 6">
            <a:extLst>
              <a:ext uri="{FF2B5EF4-FFF2-40B4-BE49-F238E27FC236}">
                <a16:creationId xmlns:a16="http://schemas.microsoft.com/office/drawing/2014/main" id="{3ACFEE73-EDE4-5F82-C811-631442681AF6}"/>
              </a:ext>
            </a:extLst>
          </p:cNvPr>
          <p:cNvCxnSpPr>
            <a:cxnSpLocks/>
          </p:cNvCxnSpPr>
          <p:nvPr/>
        </p:nvCxnSpPr>
        <p:spPr>
          <a:xfrm>
            <a:off x="6399797" y="1730818"/>
            <a:ext cx="0" cy="4344087"/>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B36A50-B013-1815-EE11-BD9F0EB89A28}"/>
              </a:ext>
            </a:extLst>
          </p:cNvPr>
          <p:cNvSpPr txBox="1"/>
          <p:nvPr/>
        </p:nvSpPr>
        <p:spPr>
          <a:xfrm>
            <a:off x="2539420" y="1541203"/>
            <a:ext cx="1947969" cy="369332"/>
          </a:xfrm>
          <a:prstGeom prst="rect">
            <a:avLst/>
          </a:prstGeom>
          <a:noFill/>
        </p:spPr>
        <p:txBody>
          <a:bodyPr wrap="none" rtlCol="0">
            <a:spAutoFit/>
          </a:bodyPr>
          <a:lstStyle/>
          <a:p>
            <a:r>
              <a:rPr lang="en-US" dirty="0"/>
              <a:t>Logistic Regression</a:t>
            </a:r>
          </a:p>
        </p:txBody>
      </p:sp>
      <p:sp>
        <p:nvSpPr>
          <p:cNvPr id="10" name="TextBox 9">
            <a:extLst>
              <a:ext uri="{FF2B5EF4-FFF2-40B4-BE49-F238E27FC236}">
                <a16:creationId xmlns:a16="http://schemas.microsoft.com/office/drawing/2014/main" id="{D729351F-D866-B96F-BBF9-B6797CFBF131}"/>
              </a:ext>
            </a:extLst>
          </p:cNvPr>
          <p:cNvSpPr txBox="1"/>
          <p:nvPr/>
        </p:nvSpPr>
        <p:spPr>
          <a:xfrm>
            <a:off x="7795222" y="1541203"/>
            <a:ext cx="2557816" cy="369332"/>
          </a:xfrm>
          <a:prstGeom prst="rect">
            <a:avLst/>
          </a:prstGeom>
          <a:noFill/>
        </p:spPr>
        <p:txBody>
          <a:bodyPr wrap="none" rtlCol="0">
            <a:spAutoFit/>
          </a:bodyPr>
          <a:lstStyle/>
          <a:p>
            <a:r>
              <a:rPr lang="en-US" dirty="0"/>
              <a:t>Support Vector Machines</a:t>
            </a:r>
          </a:p>
        </p:txBody>
      </p:sp>
      <p:pic>
        <p:nvPicPr>
          <p:cNvPr id="12" name="Picture 11">
            <a:extLst>
              <a:ext uri="{FF2B5EF4-FFF2-40B4-BE49-F238E27FC236}">
                <a16:creationId xmlns:a16="http://schemas.microsoft.com/office/drawing/2014/main" id="{C1CD7C86-1053-7504-03CE-21DF9B5C650D}"/>
              </a:ext>
            </a:extLst>
          </p:cNvPr>
          <p:cNvPicPr>
            <a:picLocks noChangeAspect="1"/>
          </p:cNvPicPr>
          <p:nvPr/>
        </p:nvPicPr>
        <p:blipFill>
          <a:blip r:embed="rId4"/>
          <a:stretch>
            <a:fillRect/>
          </a:stretch>
        </p:blipFill>
        <p:spPr>
          <a:xfrm>
            <a:off x="6542796" y="1925033"/>
            <a:ext cx="5062668" cy="4010487"/>
          </a:xfrm>
          <a:prstGeom prst="rect">
            <a:avLst/>
          </a:prstGeom>
        </p:spPr>
      </p:pic>
    </p:spTree>
    <p:extLst>
      <p:ext uri="{BB962C8B-B14F-4D97-AF65-F5344CB8AC3E}">
        <p14:creationId xmlns:p14="http://schemas.microsoft.com/office/powerpoint/2010/main" val="783914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confusion matrices cont.</a:t>
            </a:r>
          </a:p>
        </p:txBody>
      </p:sp>
      <p:cxnSp>
        <p:nvCxnSpPr>
          <p:cNvPr id="7" name="Straight Connector 6">
            <a:extLst>
              <a:ext uri="{FF2B5EF4-FFF2-40B4-BE49-F238E27FC236}">
                <a16:creationId xmlns:a16="http://schemas.microsoft.com/office/drawing/2014/main" id="{3ACFEE73-EDE4-5F82-C811-631442681AF6}"/>
              </a:ext>
            </a:extLst>
          </p:cNvPr>
          <p:cNvCxnSpPr>
            <a:cxnSpLocks/>
          </p:cNvCxnSpPr>
          <p:nvPr/>
        </p:nvCxnSpPr>
        <p:spPr>
          <a:xfrm>
            <a:off x="6112034" y="1730818"/>
            <a:ext cx="0" cy="4344087"/>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B36A50-B013-1815-EE11-BD9F0EB89A28}"/>
              </a:ext>
            </a:extLst>
          </p:cNvPr>
          <p:cNvSpPr txBox="1"/>
          <p:nvPr/>
        </p:nvSpPr>
        <p:spPr>
          <a:xfrm>
            <a:off x="1282521" y="1556862"/>
            <a:ext cx="3995068" cy="369332"/>
          </a:xfrm>
          <a:prstGeom prst="rect">
            <a:avLst/>
          </a:prstGeom>
          <a:noFill/>
        </p:spPr>
        <p:txBody>
          <a:bodyPr wrap="none" rtlCol="0">
            <a:spAutoFit/>
          </a:bodyPr>
          <a:lstStyle/>
          <a:p>
            <a:r>
              <a:rPr lang="en-US" dirty="0"/>
              <a:t>Decision Tree Classifier Confusion Matrix</a:t>
            </a:r>
          </a:p>
        </p:txBody>
      </p:sp>
      <p:sp>
        <p:nvSpPr>
          <p:cNvPr id="10" name="TextBox 9">
            <a:extLst>
              <a:ext uri="{FF2B5EF4-FFF2-40B4-BE49-F238E27FC236}">
                <a16:creationId xmlns:a16="http://schemas.microsoft.com/office/drawing/2014/main" id="{D729351F-D866-B96F-BBF9-B6797CFBF131}"/>
              </a:ext>
            </a:extLst>
          </p:cNvPr>
          <p:cNvSpPr txBox="1"/>
          <p:nvPr/>
        </p:nvSpPr>
        <p:spPr>
          <a:xfrm>
            <a:off x="7882796" y="1556862"/>
            <a:ext cx="2170851" cy="369332"/>
          </a:xfrm>
          <a:prstGeom prst="rect">
            <a:avLst/>
          </a:prstGeom>
          <a:noFill/>
        </p:spPr>
        <p:txBody>
          <a:bodyPr wrap="none" rtlCol="0">
            <a:spAutoFit/>
          </a:bodyPr>
          <a:lstStyle/>
          <a:p>
            <a:r>
              <a:rPr lang="en-US" dirty="0"/>
              <a:t>K-Nearest Neighbors </a:t>
            </a:r>
          </a:p>
        </p:txBody>
      </p:sp>
      <p:pic>
        <p:nvPicPr>
          <p:cNvPr id="12" name="Picture 11">
            <a:extLst>
              <a:ext uri="{FF2B5EF4-FFF2-40B4-BE49-F238E27FC236}">
                <a16:creationId xmlns:a16="http://schemas.microsoft.com/office/drawing/2014/main" id="{C1CD7C86-1053-7504-03CE-21DF9B5C650D}"/>
              </a:ext>
            </a:extLst>
          </p:cNvPr>
          <p:cNvPicPr>
            <a:picLocks noChangeAspect="1"/>
          </p:cNvPicPr>
          <p:nvPr/>
        </p:nvPicPr>
        <p:blipFill>
          <a:blip r:embed="rId3"/>
          <a:stretch>
            <a:fillRect/>
          </a:stretch>
        </p:blipFill>
        <p:spPr>
          <a:xfrm>
            <a:off x="6371706" y="1961148"/>
            <a:ext cx="5193032" cy="4113757"/>
          </a:xfrm>
          <a:prstGeom prst="rect">
            <a:avLst/>
          </a:prstGeom>
        </p:spPr>
      </p:pic>
      <p:pic>
        <p:nvPicPr>
          <p:cNvPr id="4" name="Picture 3">
            <a:extLst>
              <a:ext uri="{FF2B5EF4-FFF2-40B4-BE49-F238E27FC236}">
                <a16:creationId xmlns:a16="http://schemas.microsoft.com/office/drawing/2014/main" id="{95185FFD-CBBC-75B9-C5BD-0826EC8A0526}"/>
              </a:ext>
            </a:extLst>
          </p:cNvPr>
          <p:cNvPicPr>
            <a:picLocks noChangeAspect="1"/>
          </p:cNvPicPr>
          <p:nvPr/>
        </p:nvPicPr>
        <p:blipFill>
          <a:blip r:embed="rId4"/>
          <a:stretch>
            <a:fillRect/>
          </a:stretch>
        </p:blipFill>
        <p:spPr>
          <a:xfrm>
            <a:off x="683684" y="1910535"/>
            <a:ext cx="5192743" cy="4151131"/>
          </a:xfrm>
          <a:prstGeom prst="rect">
            <a:avLst/>
          </a:prstGeom>
        </p:spPr>
      </p:pic>
    </p:spTree>
    <p:extLst>
      <p:ext uri="{BB962C8B-B14F-4D97-AF65-F5344CB8AC3E}">
        <p14:creationId xmlns:p14="http://schemas.microsoft.com/office/powerpoint/2010/main" val="2587606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595574F-602F-7F91-8A46-B533258E4BFF}"/>
              </a:ext>
            </a:extLst>
          </p:cNvPr>
          <p:cNvPicPr>
            <a:picLocks noChangeAspect="1"/>
          </p:cNvPicPr>
          <p:nvPr/>
        </p:nvPicPr>
        <p:blipFill>
          <a:blip r:embed="rId3"/>
          <a:stretch>
            <a:fillRect/>
          </a:stretch>
        </p:blipFill>
        <p:spPr>
          <a:xfrm>
            <a:off x="804862" y="1707482"/>
            <a:ext cx="10582275" cy="2095500"/>
          </a:xfrm>
          <a:prstGeom prst="rect">
            <a:avLst/>
          </a:prstGeom>
        </p:spPr>
      </p:pic>
      <p:sp>
        <p:nvSpPr>
          <p:cNvPr id="7" name="TextBox 6">
            <a:extLst>
              <a:ext uri="{FF2B5EF4-FFF2-40B4-BE49-F238E27FC236}">
                <a16:creationId xmlns:a16="http://schemas.microsoft.com/office/drawing/2014/main" id="{835777AF-917A-E369-84DB-A866C1AD7301}"/>
              </a:ext>
            </a:extLst>
          </p:cNvPr>
          <p:cNvSpPr txBox="1"/>
          <p:nvPr/>
        </p:nvSpPr>
        <p:spPr>
          <a:xfrm>
            <a:off x="894824" y="3961100"/>
            <a:ext cx="10563148" cy="923330"/>
          </a:xfrm>
          <a:prstGeom prst="rect">
            <a:avLst/>
          </a:prstGeom>
          <a:noFill/>
        </p:spPr>
        <p:txBody>
          <a:bodyPr wrap="none" rtlCol="0">
            <a:spAutoFit/>
          </a:bodyPr>
          <a:lstStyle/>
          <a:p>
            <a:r>
              <a:rPr lang="en-US" dirty="0"/>
              <a:t>We can see that VAFB stopped running launches after the 60</a:t>
            </a:r>
            <a:r>
              <a:rPr lang="en-US" baseline="30000" dirty="0"/>
              <a:t>th</a:t>
            </a:r>
            <a:r>
              <a:rPr lang="en-US" dirty="0"/>
              <a:t> flight number. We can also see that CCAFS had a</a:t>
            </a:r>
          </a:p>
          <a:p>
            <a:r>
              <a:rPr lang="en-US" dirty="0"/>
              <a:t>Higher success rate later on than in the beginning. This is noted by how may orange circles there are in higher</a:t>
            </a:r>
          </a:p>
          <a:p>
            <a:r>
              <a:rPr lang="en-US" dirty="0"/>
              <a:t>Flight numbers relative to smaller flight numbers. </a:t>
            </a:r>
          </a:p>
        </p:txBody>
      </p:sp>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DD414FB-E8F9-7EB5-9B58-5B3E0B53C111}"/>
              </a:ext>
            </a:extLst>
          </p:cNvPr>
          <p:cNvPicPr>
            <a:picLocks noChangeAspect="1"/>
          </p:cNvPicPr>
          <p:nvPr/>
        </p:nvPicPr>
        <p:blipFill>
          <a:blip r:embed="rId3"/>
          <a:stretch>
            <a:fillRect/>
          </a:stretch>
        </p:blipFill>
        <p:spPr>
          <a:xfrm>
            <a:off x="747712" y="1667126"/>
            <a:ext cx="10696575" cy="22002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E48AC6C-EF20-3BC0-E808-B63712D8B7D7}"/>
              </a:ext>
            </a:extLst>
          </p:cNvPr>
          <p:cNvPicPr>
            <a:picLocks noChangeAspect="1"/>
          </p:cNvPicPr>
          <p:nvPr/>
        </p:nvPicPr>
        <p:blipFill>
          <a:blip r:embed="rId3"/>
          <a:stretch>
            <a:fillRect/>
          </a:stretch>
        </p:blipFill>
        <p:spPr>
          <a:xfrm>
            <a:off x="3830303" y="1511517"/>
            <a:ext cx="7058025" cy="4714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D817AF42-4F79-9DCB-E816-6BE38BA317EF}"/>
              </a:ext>
            </a:extLst>
          </p:cNvPr>
          <p:cNvSpPr txBox="1">
            <a:spLocks/>
          </p:cNvSpPr>
          <p:nvPr/>
        </p:nvSpPr>
        <p:spPr>
          <a:xfrm>
            <a:off x="862188"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Content Placeholder 2">
            <a:extLst>
              <a:ext uri="{FF2B5EF4-FFF2-40B4-BE49-F238E27FC236}">
                <a16:creationId xmlns:a16="http://schemas.microsoft.com/office/drawing/2014/main" id="{0B06E758-DF61-DB30-98CC-76DD5E7CAC3C}"/>
              </a:ext>
            </a:extLst>
          </p:cNvPr>
          <p:cNvSpPr txBox="1">
            <a:spLocks/>
          </p:cNvSpPr>
          <p:nvPr/>
        </p:nvSpPr>
        <p:spPr>
          <a:xfrm>
            <a:off x="782676" y="1644890"/>
            <a:ext cx="5618125" cy="50108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800" b="1" dirty="0">
                <a:solidFill>
                  <a:schemeClr val="accent3">
                    <a:lumMod val="25000"/>
                  </a:schemeClr>
                </a:solidFill>
                <a:latin typeface="Abadi" panose="020B0604020104020204" pitchFamily="34" charset="0"/>
              </a:rPr>
              <a:t>Methodology</a:t>
            </a:r>
          </a:p>
          <a:p>
            <a:pPr>
              <a:lnSpc>
                <a:spcPct val="100000"/>
              </a:lnSpc>
              <a:spcBef>
                <a:spcPts val="1400"/>
              </a:spcBef>
            </a:pPr>
            <a:r>
              <a:rPr lang="en-US" sz="1800" dirty="0">
                <a:solidFill>
                  <a:schemeClr val="accent3">
                    <a:lumMod val="25000"/>
                  </a:schemeClr>
                </a:solidFill>
                <a:latin typeface="Abadi" panose="020B0604020104020204" pitchFamily="34" charset="0"/>
              </a:rPr>
              <a:t>In this project, I trained four different machine learning models to predict whether the first stage of the Falcon 9 SpaceX rocket will successfully land. Each of the (4) models were optimized using a range of hyperparameters; I then compared the accuracy of each model to find the most useful model. </a:t>
            </a:r>
          </a:p>
          <a:p>
            <a:pPr>
              <a:lnSpc>
                <a:spcPct val="100000"/>
              </a:lnSpc>
              <a:spcBef>
                <a:spcPts val="1400"/>
              </a:spcBef>
            </a:pPr>
            <a:r>
              <a:rPr lang="en-US" sz="1800" dirty="0">
                <a:solidFill>
                  <a:schemeClr val="accent3">
                    <a:lumMod val="25000"/>
                  </a:schemeClr>
                </a:solidFill>
                <a:latin typeface="Abadi" panose="020B0604020104020204" pitchFamily="34" charset="0"/>
              </a:rPr>
              <a:t>The four classification algorithms I tested: </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a:t>
            </a:r>
          </a:p>
        </p:txBody>
      </p:sp>
      <p:pic>
        <p:nvPicPr>
          <p:cNvPr id="8" name="Picture 7">
            <a:extLst>
              <a:ext uri="{FF2B5EF4-FFF2-40B4-BE49-F238E27FC236}">
                <a16:creationId xmlns:a16="http://schemas.microsoft.com/office/drawing/2014/main" id="{41244355-5A50-FE70-5FD3-9ECC918F357F}"/>
              </a:ext>
            </a:extLst>
          </p:cNvPr>
          <p:cNvPicPr>
            <a:picLocks noChangeAspect="1"/>
          </p:cNvPicPr>
          <p:nvPr/>
        </p:nvPicPr>
        <p:blipFill>
          <a:blip r:embed="rId3"/>
          <a:stretch>
            <a:fillRect/>
          </a:stretch>
        </p:blipFill>
        <p:spPr>
          <a:xfrm>
            <a:off x="6610350" y="3429000"/>
            <a:ext cx="5198612" cy="2877651"/>
          </a:xfrm>
          <a:prstGeom prst="rect">
            <a:avLst/>
          </a:prstGeom>
        </p:spPr>
      </p:pic>
      <p:cxnSp>
        <p:nvCxnSpPr>
          <p:cNvPr id="11" name="Straight Connector 10">
            <a:extLst>
              <a:ext uri="{FF2B5EF4-FFF2-40B4-BE49-F238E27FC236}">
                <a16:creationId xmlns:a16="http://schemas.microsoft.com/office/drawing/2014/main" id="{46EF6D01-03BB-246F-4A77-3777DDF196A2}"/>
              </a:ext>
            </a:extLst>
          </p:cNvPr>
          <p:cNvCxnSpPr>
            <a:cxnSpLocks/>
          </p:cNvCxnSpPr>
          <p:nvPr/>
        </p:nvCxnSpPr>
        <p:spPr>
          <a:xfrm>
            <a:off x="6400801" y="1962563"/>
            <a:ext cx="0" cy="43440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D68551-9B65-89A7-BFAB-8D51C107942D}"/>
              </a:ext>
            </a:extLst>
          </p:cNvPr>
          <p:cNvSpPr txBox="1"/>
          <p:nvPr/>
        </p:nvSpPr>
        <p:spPr>
          <a:xfrm>
            <a:off x="6715125" y="1644890"/>
            <a:ext cx="4528407" cy="2062103"/>
          </a:xfrm>
          <a:prstGeom prst="rect">
            <a:avLst/>
          </a:prstGeom>
          <a:noFill/>
        </p:spPr>
        <p:txBody>
          <a:bodyPr wrap="square" rtlCol="0">
            <a:spAutoFit/>
          </a:bodyPr>
          <a:lstStyle/>
          <a:p>
            <a:pPr algn="ctr"/>
            <a:r>
              <a:rPr lang="en-US" sz="1600" b="1" dirty="0">
                <a:solidFill>
                  <a:schemeClr val="accent3">
                    <a:lumMod val="25000"/>
                  </a:schemeClr>
                </a:solidFill>
                <a:latin typeface="Abadi" panose="020B0604020104020204" pitchFamily="34" charset="0"/>
              </a:rPr>
              <a:t>Results</a:t>
            </a:r>
          </a:p>
          <a:p>
            <a:endParaRPr lang="en-US" sz="1600" dirty="0">
              <a:solidFill>
                <a:schemeClr val="accent3">
                  <a:lumMod val="25000"/>
                </a:schemeClr>
              </a:solidFill>
              <a:latin typeface="Abadi" panose="020B0604020104020204" pitchFamily="34" charset="0"/>
            </a:endParaRPr>
          </a:p>
          <a:p>
            <a:r>
              <a:rPr lang="en-US" sz="1600" dirty="0">
                <a:solidFill>
                  <a:schemeClr val="accent3">
                    <a:lumMod val="25000"/>
                  </a:schemeClr>
                </a:solidFill>
                <a:latin typeface="Abadi" panose="020B0604020104020204" pitchFamily="34" charset="0"/>
              </a:rPr>
              <a:t>I found that the best model in terms of accuracy was tied between Logistic Regression, SVM, and KNN. The Decision Tree classifier model seemed to be significantly less accurate than the other three models, and therefore the least useful.</a:t>
            </a:r>
          </a:p>
          <a:p>
            <a:endParaRPr lang="en-US" sz="16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782B525-3C04-DF7E-1910-A01B9A407B5F}"/>
              </a:ext>
            </a:extLst>
          </p:cNvPr>
          <p:cNvPicPr>
            <a:picLocks noChangeAspect="1"/>
          </p:cNvPicPr>
          <p:nvPr/>
        </p:nvPicPr>
        <p:blipFill>
          <a:blip r:embed="rId3"/>
          <a:stretch>
            <a:fillRect/>
          </a:stretch>
        </p:blipFill>
        <p:spPr>
          <a:xfrm>
            <a:off x="588897" y="1586965"/>
            <a:ext cx="10869075" cy="219095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C7D913C-0F9C-56AA-6AF3-7E0D5A745F14}"/>
              </a:ext>
            </a:extLst>
          </p:cNvPr>
          <p:cNvPicPr>
            <a:picLocks noChangeAspect="1"/>
          </p:cNvPicPr>
          <p:nvPr/>
        </p:nvPicPr>
        <p:blipFill>
          <a:blip r:embed="rId3"/>
          <a:stretch>
            <a:fillRect/>
          </a:stretch>
        </p:blipFill>
        <p:spPr>
          <a:xfrm>
            <a:off x="770011" y="1515727"/>
            <a:ext cx="10575236" cy="218999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715E164-C019-C39F-F91D-2675BC433C1D}"/>
              </a:ext>
            </a:extLst>
          </p:cNvPr>
          <p:cNvPicPr>
            <a:picLocks noChangeAspect="1"/>
          </p:cNvPicPr>
          <p:nvPr/>
        </p:nvPicPr>
        <p:blipFill>
          <a:blip r:embed="rId3"/>
          <a:stretch>
            <a:fillRect/>
          </a:stretch>
        </p:blipFill>
        <p:spPr>
          <a:xfrm>
            <a:off x="5715001" y="1694707"/>
            <a:ext cx="5480875" cy="395045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E3D63BE-4B52-8110-719E-7571829BB419}"/>
              </a:ext>
            </a:extLst>
          </p:cNvPr>
          <p:cNvPicPr>
            <a:picLocks noChangeAspect="1"/>
          </p:cNvPicPr>
          <p:nvPr/>
        </p:nvPicPr>
        <p:blipFill>
          <a:blip r:embed="rId3"/>
          <a:stretch>
            <a:fillRect/>
          </a:stretch>
        </p:blipFill>
        <p:spPr>
          <a:xfrm>
            <a:off x="4638925" y="1816265"/>
            <a:ext cx="5624011" cy="40295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13FAB21-548A-F8E7-A8F0-156FD852C96A}"/>
              </a:ext>
            </a:extLst>
          </p:cNvPr>
          <p:cNvPicPr>
            <a:picLocks noChangeAspect="1"/>
          </p:cNvPicPr>
          <p:nvPr/>
        </p:nvPicPr>
        <p:blipFill>
          <a:blip r:embed="rId3"/>
          <a:stretch>
            <a:fillRect/>
          </a:stretch>
        </p:blipFill>
        <p:spPr>
          <a:xfrm>
            <a:off x="3441031" y="1449740"/>
            <a:ext cx="8205538" cy="49774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C5E075B-D8FF-C71A-6F93-8CF054336EEE}"/>
              </a:ext>
            </a:extLst>
          </p:cNvPr>
          <p:cNvPicPr>
            <a:picLocks noChangeAspect="1"/>
          </p:cNvPicPr>
          <p:nvPr/>
        </p:nvPicPr>
        <p:blipFill>
          <a:blip r:embed="rId3"/>
          <a:stretch>
            <a:fillRect/>
          </a:stretch>
        </p:blipFill>
        <p:spPr>
          <a:xfrm>
            <a:off x="770011" y="1479132"/>
            <a:ext cx="7786448" cy="29845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2554DA7-3C67-FF12-D8E8-4154E3E6FF69}"/>
              </a:ext>
            </a:extLst>
          </p:cNvPr>
          <p:cNvPicPr>
            <a:picLocks noChangeAspect="1"/>
          </p:cNvPicPr>
          <p:nvPr/>
        </p:nvPicPr>
        <p:blipFill>
          <a:blip r:embed="rId3"/>
          <a:stretch>
            <a:fillRect/>
          </a:stretch>
        </p:blipFill>
        <p:spPr>
          <a:xfrm>
            <a:off x="4953287" y="2111918"/>
            <a:ext cx="6332324" cy="26341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96548DE-9F1E-FE03-FAB8-19D34B6DF22C}"/>
              </a:ext>
            </a:extLst>
          </p:cNvPr>
          <p:cNvPicPr>
            <a:picLocks noChangeAspect="1"/>
          </p:cNvPicPr>
          <p:nvPr/>
        </p:nvPicPr>
        <p:blipFill>
          <a:blip r:embed="rId3"/>
          <a:stretch>
            <a:fillRect/>
          </a:stretch>
        </p:blipFill>
        <p:spPr>
          <a:xfrm>
            <a:off x="5827692" y="2041358"/>
            <a:ext cx="5457919" cy="31683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44455DA-D2FF-5720-34D1-9BBDA6EE9198}"/>
              </a:ext>
            </a:extLst>
          </p:cNvPr>
          <p:cNvPicPr>
            <a:picLocks noChangeAspect="1"/>
          </p:cNvPicPr>
          <p:nvPr/>
        </p:nvPicPr>
        <p:blipFill>
          <a:blip r:embed="rId3"/>
          <a:stretch>
            <a:fillRect/>
          </a:stretch>
        </p:blipFill>
        <p:spPr>
          <a:xfrm>
            <a:off x="3661509" y="1664553"/>
            <a:ext cx="7796463" cy="43695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933EE39-1906-4D4F-55F5-7D68C99CDBF3}"/>
              </a:ext>
            </a:extLst>
          </p:cNvPr>
          <p:cNvPicPr>
            <a:picLocks noChangeAspect="1"/>
          </p:cNvPicPr>
          <p:nvPr/>
        </p:nvPicPr>
        <p:blipFill>
          <a:blip r:embed="rId3"/>
          <a:stretch>
            <a:fillRect/>
          </a:stretch>
        </p:blipFill>
        <p:spPr>
          <a:xfrm>
            <a:off x="5354313" y="1775159"/>
            <a:ext cx="5931298" cy="40120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cxnSp>
        <p:nvCxnSpPr>
          <p:cNvPr id="2" name="Straight Connector 1">
            <a:extLst>
              <a:ext uri="{FF2B5EF4-FFF2-40B4-BE49-F238E27FC236}">
                <a16:creationId xmlns:a16="http://schemas.microsoft.com/office/drawing/2014/main" id="{54FC00E9-F710-B5FF-263E-F161769C4E7C}"/>
              </a:ext>
            </a:extLst>
          </p:cNvPr>
          <p:cNvCxnSpPr>
            <a:cxnSpLocks/>
          </p:cNvCxnSpPr>
          <p:nvPr/>
        </p:nvCxnSpPr>
        <p:spPr>
          <a:xfrm>
            <a:off x="6267450" y="1962563"/>
            <a:ext cx="0" cy="4344087"/>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5016A8-6836-5026-2CD7-B2E4C61502B1}"/>
              </a:ext>
            </a:extLst>
          </p:cNvPr>
          <p:cNvSpPr txBox="1">
            <a:spLocks/>
          </p:cNvSpPr>
          <p:nvPr/>
        </p:nvSpPr>
        <p:spPr>
          <a:xfrm>
            <a:off x="782677" y="1559165"/>
            <a:ext cx="5313324" cy="50108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Project background and context</a:t>
            </a:r>
          </a:p>
          <a:p>
            <a:pPr marL="0" indent="0" algn="ctr">
              <a:lnSpc>
                <a:spcPct val="100000"/>
              </a:lnSpc>
              <a:spcBef>
                <a:spcPts val="1400"/>
              </a:spcBef>
              <a:buNone/>
            </a:pPr>
            <a:r>
              <a:rPr lang="en-US" sz="2000" dirty="0">
                <a:solidFill>
                  <a:schemeClr val="accent3">
                    <a:lumMod val="25000"/>
                  </a:schemeClr>
                </a:solidFill>
                <a:latin typeface="Abadi" panose="020B0604020104020204" pitchFamily="34" charset="0"/>
              </a:rPr>
              <a:t>SpaceX is able to launch rockets relatively inexpensively compared to other competitors in the industry. This is because their Falcon 9 rocket can be reused if it lands without crashing during the first stage. It doesn’t always land successfully, but sometimes it does. If we can predict whether a SpaceX rocket with land successfully, we can better understand SpaceX’s estimated costs, and, in turn, how much to bid against them. The goal of this project is to develop and train a machine learning model that can determine if the first stage of SpaceX’s Falcon 9 rocket will land successfully.</a:t>
            </a:r>
          </a:p>
        </p:txBody>
      </p:sp>
      <p:sp>
        <p:nvSpPr>
          <p:cNvPr id="6" name="Content Placeholder 2">
            <a:extLst>
              <a:ext uri="{FF2B5EF4-FFF2-40B4-BE49-F238E27FC236}">
                <a16:creationId xmlns:a16="http://schemas.microsoft.com/office/drawing/2014/main" id="{1B872F32-413D-7E67-8592-C67BDAE4734F}"/>
              </a:ext>
            </a:extLst>
          </p:cNvPr>
          <p:cNvSpPr txBox="1">
            <a:spLocks/>
          </p:cNvSpPr>
          <p:nvPr/>
        </p:nvSpPr>
        <p:spPr>
          <a:xfrm>
            <a:off x="6304026" y="1559164"/>
            <a:ext cx="5313324" cy="50108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solidFill>
                  <a:schemeClr val="accent3">
                    <a:lumMod val="25000"/>
                  </a:schemeClr>
                </a:solidFill>
                <a:latin typeface="Abadi" panose="020B0604020104020204" pitchFamily="34" charset="0"/>
              </a:rPr>
              <a:t>Key questions</a:t>
            </a:r>
          </a:p>
          <a:p>
            <a:pPr>
              <a:lnSpc>
                <a:spcPct val="100000"/>
              </a:lnSpc>
              <a:spcBef>
                <a:spcPts val="1400"/>
              </a:spcBef>
            </a:pPr>
            <a:r>
              <a:rPr lang="en-US" sz="2000" dirty="0">
                <a:solidFill>
                  <a:schemeClr val="accent3">
                    <a:lumMod val="25000"/>
                  </a:schemeClr>
                </a:solidFill>
                <a:latin typeface="Abadi" panose="020B0604020104020204" pitchFamily="34" charset="0"/>
              </a:rPr>
              <a:t>What are the key independent variables that determine whether SpaceX will reuse the first stage?</a:t>
            </a:r>
          </a:p>
          <a:p>
            <a:pPr>
              <a:lnSpc>
                <a:spcPct val="100000"/>
              </a:lnSpc>
              <a:spcBef>
                <a:spcPts val="1400"/>
              </a:spcBef>
            </a:pPr>
            <a:r>
              <a:rPr lang="en-US" sz="2000" dirty="0">
                <a:solidFill>
                  <a:schemeClr val="accent3">
                    <a:lumMod val="25000"/>
                  </a:schemeClr>
                </a:solidFill>
                <a:latin typeface="Abadi" panose="020B0604020104020204" pitchFamily="34" charset="0"/>
              </a:rPr>
              <a:t>Which machine learning models work best for predicting whether the first stage will land successfully?</a:t>
            </a:r>
          </a:p>
          <a:p>
            <a:pPr>
              <a:lnSpc>
                <a:spcPct val="100000"/>
              </a:lnSpc>
              <a:spcBef>
                <a:spcPts val="1400"/>
              </a:spcBef>
            </a:pPr>
            <a:r>
              <a:rPr lang="en-US" sz="2000" dirty="0">
                <a:solidFill>
                  <a:schemeClr val="accent3">
                    <a:lumMod val="25000"/>
                  </a:schemeClr>
                </a:solidFill>
                <a:latin typeface="Abadi" panose="020B0604020104020204" pitchFamily="34" charset="0"/>
              </a:rPr>
              <a:t>Do some launch sites have greater success rates than others?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B77C63F-C0D9-D028-CEE8-8F46A5EC605B}"/>
              </a:ext>
            </a:extLst>
          </p:cNvPr>
          <p:cNvPicPr>
            <a:picLocks noChangeAspect="1"/>
          </p:cNvPicPr>
          <p:nvPr/>
        </p:nvPicPr>
        <p:blipFill>
          <a:blip r:embed="rId3"/>
          <a:stretch>
            <a:fillRect/>
          </a:stretch>
        </p:blipFill>
        <p:spPr>
          <a:xfrm>
            <a:off x="5246511" y="1460649"/>
            <a:ext cx="6039100" cy="51223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167480F-E0BA-42BF-1192-13ED60D1D69E}"/>
              </a:ext>
            </a:extLst>
          </p:cNvPr>
          <p:cNvPicPr>
            <a:picLocks noChangeAspect="1"/>
          </p:cNvPicPr>
          <p:nvPr/>
        </p:nvPicPr>
        <p:blipFill>
          <a:blip r:embed="rId3"/>
          <a:stretch>
            <a:fillRect/>
          </a:stretch>
        </p:blipFill>
        <p:spPr>
          <a:xfrm>
            <a:off x="770011" y="3549867"/>
            <a:ext cx="8905875" cy="26765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67C5D7B-AA25-1633-FD54-BE4B7F78FE9B}"/>
              </a:ext>
            </a:extLst>
          </p:cNvPr>
          <p:cNvPicPr>
            <a:picLocks noChangeAspect="1"/>
          </p:cNvPicPr>
          <p:nvPr/>
        </p:nvPicPr>
        <p:blipFill>
          <a:blip r:embed="rId3"/>
          <a:stretch>
            <a:fillRect/>
          </a:stretch>
        </p:blipFill>
        <p:spPr>
          <a:xfrm>
            <a:off x="5316454" y="1410953"/>
            <a:ext cx="5505450" cy="51911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 - Folium</a:t>
            </a:r>
          </a:p>
        </p:txBody>
      </p:sp>
      <p:pic>
        <p:nvPicPr>
          <p:cNvPr id="6" name="Picture 5">
            <a:extLst>
              <a:ext uri="{FF2B5EF4-FFF2-40B4-BE49-F238E27FC236}">
                <a16:creationId xmlns:a16="http://schemas.microsoft.com/office/drawing/2014/main" id="{59F664EE-E4B7-7E44-0F39-59A1668AE647}"/>
              </a:ext>
            </a:extLst>
          </p:cNvPr>
          <p:cNvPicPr>
            <a:picLocks noChangeAspect="1"/>
          </p:cNvPicPr>
          <p:nvPr/>
        </p:nvPicPr>
        <p:blipFill>
          <a:blip r:embed="rId3"/>
          <a:stretch>
            <a:fillRect/>
          </a:stretch>
        </p:blipFill>
        <p:spPr>
          <a:xfrm>
            <a:off x="4408050" y="1694631"/>
            <a:ext cx="6901614" cy="3892451"/>
          </a:xfrm>
          <a:prstGeom prst="rect">
            <a:avLst/>
          </a:prstGeom>
        </p:spPr>
      </p:pic>
      <p:sp>
        <p:nvSpPr>
          <p:cNvPr id="7" name="TextBox 6">
            <a:extLst>
              <a:ext uri="{FF2B5EF4-FFF2-40B4-BE49-F238E27FC236}">
                <a16:creationId xmlns:a16="http://schemas.microsoft.com/office/drawing/2014/main" id="{B8635BAD-8175-488F-385C-555A54E7CD0B}"/>
              </a:ext>
            </a:extLst>
          </p:cNvPr>
          <p:cNvSpPr txBox="1"/>
          <p:nvPr/>
        </p:nvSpPr>
        <p:spPr>
          <a:xfrm>
            <a:off x="529380" y="2825599"/>
            <a:ext cx="3549315"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This Folium map shows the launch site locations that SpaceX used to launch its Falcon 9 rockets. </a:t>
            </a:r>
          </a:p>
          <a:p>
            <a:r>
              <a:rPr lang="en-US" dirty="0"/>
              <a:t>You can see that some of them were launched near Los Angeles, but most launch site locations are located in Florida. </a:t>
            </a:r>
          </a:p>
        </p:txBody>
      </p:sp>
      <p:sp>
        <p:nvSpPr>
          <p:cNvPr id="8" name="Speech Bubble: Oval 7">
            <a:extLst>
              <a:ext uri="{FF2B5EF4-FFF2-40B4-BE49-F238E27FC236}">
                <a16:creationId xmlns:a16="http://schemas.microsoft.com/office/drawing/2014/main" id="{DC267590-167D-C472-34E4-6CF42C67EF54}"/>
              </a:ext>
            </a:extLst>
          </p:cNvPr>
          <p:cNvSpPr/>
          <p:nvPr/>
        </p:nvSpPr>
        <p:spPr>
          <a:xfrm>
            <a:off x="5670884" y="2011641"/>
            <a:ext cx="1824790" cy="848231"/>
          </a:xfrm>
          <a:prstGeom prst="wedgeEllipseCallout">
            <a:avLst>
              <a:gd name="adj1" fmla="val -32042"/>
              <a:gd name="adj2" fmla="val 653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 site location</a:t>
            </a:r>
          </a:p>
        </p:txBody>
      </p:sp>
      <p:sp>
        <p:nvSpPr>
          <p:cNvPr id="9" name="Speech Bubble: Oval 8">
            <a:extLst>
              <a:ext uri="{FF2B5EF4-FFF2-40B4-BE49-F238E27FC236}">
                <a16:creationId xmlns:a16="http://schemas.microsoft.com/office/drawing/2014/main" id="{36E7C884-4256-5960-C608-8931C8983F41}"/>
              </a:ext>
            </a:extLst>
          </p:cNvPr>
          <p:cNvSpPr/>
          <p:nvPr/>
        </p:nvSpPr>
        <p:spPr>
          <a:xfrm>
            <a:off x="9460821" y="2588156"/>
            <a:ext cx="1824790" cy="848231"/>
          </a:xfrm>
          <a:prstGeom prst="wedgeEllipseCallout">
            <a:avLst>
              <a:gd name="adj1" fmla="val -32042"/>
              <a:gd name="adj2" fmla="val 653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 site location</a:t>
            </a:r>
          </a:p>
        </p:txBody>
      </p:sp>
    </p:spTree>
    <p:extLst>
      <p:ext uri="{BB962C8B-B14F-4D97-AF65-F5344CB8AC3E}">
        <p14:creationId xmlns:p14="http://schemas.microsoft.com/office/powerpoint/2010/main" val="1683750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 - Folium</a:t>
            </a:r>
          </a:p>
        </p:txBody>
      </p:sp>
      <p:sp>
        <p:nvSpPr>
          <p:cNvPr id="7" name="TextBox 6">
            <a:extLst>
              <a:ext uri="{FF2B5EF4-FFF2-40B4-BE49-F238E27FC236}">
                <a16:creationId xmlns:a16="http://schemas.microsoft.com/office/drawing/2014/main" id="{B8635BAD-8175-488F-385C-555A54E7CD0B}"/>
              </a:ext>
            </a:extLst>
          </p:cNvPr>
          <p:cNvSpPr txBox="1"/>
          <p:nvPr/>
        </p:nvSpPr>
        <p:spPr>
          <a:xfrm>
            <a:off x="529380" y="2825599"/>
            <a:ext cx="3549315"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When zooming in on the state of Florida, we can see three launch site locations labeled with a red circle on the map. Two of them are stacked on top of each other on the right side of the Folium map. </a:t>
            </a:r>
          </a:p>
        </p:txBody>
      </p:sp>
      <p:pic>
        <p:nvPicPr>
          <p:cNvPr id="5" name="Picture 4">
            <a:extLst>
              <a:ext uri="{FF2B5EF4-FFF2-40B4-BE49-F238E27FC236}">
                <a16:creationId xmlns:a16="http://schemas.microsoft.com/office/drawing/2014/main" id="{566CEC28-963F-2FE7-9248-6B438D47F9FC}"/>
              </a:ext>
            </a:extLst>
          </p:cNvPr>
          <p:cNvPicPr>
            <a:picLocks noChangeAspect="1"/>
          </p:cNvPicPr>
          <p:nvPr/>
        </p:nvPicPr>
        <p:blipFill>
          <a:blip r:embed="rId3"/>
          <a:stretch>
            <a:fillRect/>
          </a:stretch>
        </p:blipFill>
        <p:spPr>
          <a:xfrm>
            <a:off x="4475747" y="1701946"/>
            <a:ext cx="7149198" cy="3927505"/>
          </a:xfrm>
          <a:prstGeom prst="rect">
            <a:avLst/>
          </a:prstGeom>
        </p:spPr>
      </p:pic>
      <p:sp>
        <p:nvSpPr>
          <p:cNvPr id="9" name="Speech Bubble: Oval 8">
            <a:extLst>
              <a:ext uri="{FF2B5EF4-FFF2-40B4-BE49-F238E27FC236}">
                <a16:creationId xmlns:a16="http://schemas.microsoft.com/office/drawing/2014/main" id="{36E7C884-4256-5960-C608-8931C8983F41}"/>
              </a:ext>
            </a:extLst>
          </p:cNvPr>
          <p:cNvSpPr/>
          <p:nvPr/>
        </p:nvSpPr>
        <p:spPr>
          <a:xfrm>
            <a:off x="9173977" y="2401483"/>
            <a:ext cx="1824790" cy="848231"/>
          </a:xfrm>
          <a:prstGeom prst="wedgeEllipseCallout">
            <a:avLst>
              <a:gd name="adj1" fmla="val -32042"/>
              <a:gd name="adj2" fmla="val 653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 site location</a:t>
            </a:r>
          </a:p>
        </p:txBody>
      </p:sp>
      <p:sp>
        <p:nvSpPr>
          <p:cNvPr id="8" name="Speech Bubble: Oval 7">
            <a:extLst>
              <a:ext uri="{FF2B5EF4-FFF2-40B4-BE49-F238E27FC236}">
                <a16:creationId xmlns:a16="http://schemas.microsoft.com/office/drawing/2014/main" id="{DC267590-167D-C472-34E4-6CF42C67EF54}"/>
              </a:ext>
            </a:extLst>
          </p:cNvPr>
          <p:cNvSpPr/>
          <p:nvPr/>
        </p:nvSpPr>
        <p:spPr>
          <a:xfrm>
            <a:off x="6550781" y="1977368"/>
            <a:ext cx="1824790" cy="848231"/>
          </a:xfrm>
          <a:prstGeom prst="wedgeEllipseCallout">
            <a:avLst>
              <a:gd name="adj1" fmla="val -32042"/>
              <a:gd name="adj2" fmla="val 653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 site location</a:t>
            </a:r>
          </a:p>
        </p:txBody>
      </p:sp>
    </p:spTree>
    <p:extLst>
      <p:ext uri="{BB962C8B-B14F-4D97-AF65-F5344CB8AC3E}">
        <p14:creationId xmlns:p14="http://schemas.microsoft.com/office/powerpoint/2010/main" val="1847619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 Locations - Folium</a:t>
            </a:r>
          </a:p>
        </p:txBody>
      </p:sp>
      <p:pic>
        <p:nvPicPr>
          <p:cNvPr id="4" name="Picture 3">
            <a:extLst>
              <a:ext uri="{FF2B5EF4-FFF2-40B4-BE49-F238E27FC236}">
                <a16:creationId xmlns:a16="http://schemas.microsoft.com/office/drawing/2014/main" id="{BE0AF4A2-D411-85D0-EA25-18D211CB9EB7}"/>
              </a:ext>
            </a:extLst>
          </p:cNvPr>
          <p:cNvPicPr>
            <a:picLocks noChangeAspect="1"/>
          </p:cNvPicPr>
          <p:nvPr/>
        </p:nvPicPr>
        <p:blipFill>
          <a:blip r:embed="rId3"/>
          <a:stretch>
            <a:fillRect/>
          </a:stretch>
        </p:blipFill>
        <p:spPr>
          <a:xfrm>
            <a:off x="1436269" y="1470609"/>
            <a:ext cx="8934450" cy="5095875"/>
          </a:xfrm>
          <a:prstGeom prst="rect">
            <a:avLst/>
          </a:prstGeom>
        </p:spPr>
      </p:pic>
    </p:spTree>
    <p:extLst>
      <p:ext uri="{BB962C8B-B14F-4D97-AF65-F5344CB8AC3E}">
        <p14:creationId xmlns:p14="http://schemas.microsoft.com/office/powerpoint/2010/main" val="4070840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Outcome Locations – Folium cont.</a:t>
            </a:r>
          </a:p>
        </p:txBody>
      </p:sp>
    </p:spTree>
    <p:extLst>
      <p:ext uri="{BB962C8B-B14F-4D97-AF65-F5344CB8AC3E}">
        <p14:creationId xmlns:p14="http://schemas.microsoft.com/office/powerpoint/2010/main" val="3082818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B51CCB14-B74E-6ED4-7571-CE89D48EC1DD}"/>
              </a:ext>
            </a:extLst>
          </p:cNvPr>
          <p:cNvPicPr>
            <a:picLocks noChangeAspect="1"/>
          </p:cNvPicPr>
          <p:nvPr/>
        </p:nvPicPr>
        <p:blipFill>
          <a:blip r:embed="rId3"/>
          <a:stretch>
            <a:fillRect/>
          </a:stretch>
        </p:blipFill>
        <p:spPr>
          <a:xfrm>
            <a:off x="3591416" y="1667194"/>
            <a:ext cx="7694195" cy="4332026"/>
          </a:xfrm>
          <a:prstGeom prst="rect">
            <a:avLst/>
          </a:prstGeom>
        </p:spPr>
      </p:pic>
    </p:spTree>
    <p:extLst>
      <p:ext uri="{BB962C8B-B14F-4D97-AF65-F5344CB8AC3E}">
        <p14:creationId xmlns:p14="http://schemas.microsoft.com/office/powerpoint/2010/main" val="19203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1304701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230724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3838951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951208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41216795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1829" y="1699375"/>
            <a:ext cx="4430639" cy="4351338"/>
          </a:xfrm>
          <a:prstGeom prst="rect">
            <a:avLst/>
          </a:prstGeom>
        </p:spPr>
        <p:txBody>
          <a:bodyPr/>
          <a:lstStyle/>
          <a:p>
            <a:pPr marL="0" indent="0" algn="ctr">
              <a:buNone/>
            </a:pPr>
            <a:r>
              <a:rPr lang="en-US" sz="2200" b="1" dirty="0">
                <a:solidFill>
                  <a:schemeClr val="accent3">
                    <a:lumMod val="25000"/>
                  </a:schemeClr>
                </a:solidFill>
                <a:latin typeface="Abadi" panose="020B0604020104020204" pitchFamily="34" charset="0"/>
              </a:rPr>
              <a:t>SpaceX API Request</a:t>
            </a:r>
          </a:p>
          <a:p>
            <a:r>
              <a:rPr lang="en-US" sz="2200" dirty="0">
                <a:solidFill>
                  <a:schemeClr val="accent3">
                    <a:lumMod val="25000"/>
                  </a:schemeClr>
                </a:solidFill>
                <a:latin typeface="Abadi" panose="020B0604020104020204" pitchFamily="34" charset="0"/>
              </a:rPr>
              <a:t>The first way I collected data was through the publicly available SpaceX API. The SpaceX API contains historical launch data with key independent variables needed to train my machine learning model. </a:t>
            </a:r>
          </a:p>
          <a:p>
            <a:r>
              <a:rPr lang="en-US" sz="2200" dirty="0">
                <a:solidFill>
                  <a:schemeClr val="accent3">
                    <a:lumMod val="25000"/>
                  </a:schemeClr>
                </a:solidFill>
                <a:latin typeface="Abadi" panose="020B0604020104020204" pitchFamily="34" charset="0"/>
              </a:rPr>
              <a:t>The API was called via the requests library through a GET request. The API returned a JSON file, which I parsed and read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analysis.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cxnSp>
        <p:nvCxnSpPr>
          <p:cNvPr id="2" name="Straight Connector 1">
            <a:extLst>
              <a:ext uri="{FF2B5EF4-FFF2-40B4-BE49-F238E27FC236}">
                <a16:creationId xmlns:a16="http://schemas.microsoft.com/office/drawing/2014/main" id="{CE0A33C6-B10A-63B8-5088-7CB38F230407}"/>
              </a:ext>
            </a:extLst>
          </p:cNvPr>
          <p:cNvCxnSpPr>
            <a:cxnSpLocks/>
          </p:cNvCxnSpPr>
          <p:nvPr/>
        </p:nvCxnSpPr>
        <p:spPr>
          <a:xfrm>
            <a:off x="6400801" y="1962563"/>
            <a:ext cx="0" cy="4344087"/>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63EE67C6-8AE5-76C4-A070-98F436260E1F}"/>
              </a:ext>
            </a:extLst>
          </p:cNvPr>
          <p:cNvSpPr txBox="1">
            <a:spLocks/>
          </p:cNvSpPr>
          <p:nvPr/>
        </p:nvSpPr>
        <p:spPr>
          <a:xfrm>
            <a:off x="7027333" y="1674235"/>
            <a:ext cx="443063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dirty="0">
                <a:solidFill>
                  <a:schemeClr val="accent3">
                    <a:lumMod val="25000"/>
                  </a:schemeClr>
                </a:solidFill>
                <a:latin typeface="Abadi" panose="020B0604020104020204" pitchFamily="34" charset="0"/>
              </a:rPr>
              <a:t>Web Scraping Wiki Page</a:t>
            </a:r>
          </a:p>
          <a:p>
            <a:r>
              <a:rPr lang="en-US" sz="2200" dirty="0">
                <a:solidFill>
                  <a:schemeClr val="accent3">
                    <a:lumMod val="25000"/>
                  </a:schemeClr>
                </a:solidFill>
                <a:latin typeface="Abadi" panose="020B0604020104020204" pitchFamily="34" charset="0"/>
              </a:rPr>
              <a:t>Data was also collected via web scraping a wiki page using the Beautiful Soup library and the requests library. The requests library was used to scrape rocket launch data from the wiki page, specifically the launch tables. I then used the Beautiful Soup library to parse through the HTML and load the data into my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endParaRPr lang="en-US" sz="22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22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5191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requests to request and parse the SpaceX API, which responds with a JSON file. I then used the pandas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 method on the JSON response, and read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https://github.com/bcarcamo91/IBM-Capstone/blob/0f5a66cd85d5cd0dbea9dd9e80bf08da5b0d716a/F9%20Data%20Collection%20W1.ipynb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C9277311-86B1-293F-7ACF-AAF0FE04783C}"/>
              </a:ext>
            </a:extLst>
          </p:cNvPr>
          <p:cNvSpPr/>
          <p:nvPr/>
        </p:nvSpPr>
        <p:spPr>
          <a:xfrm>
            <a:off x="6692265" y="3169037"/>
            <a:ext cx="1440180" cy="697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0" name="Rectangle 9">
            <a:extLst>
              <a:ext uri="{FF2B5EF4-FFF2-40B4-BE49-F238E27FC236}">
                <a16:creationId xmlns:a16="http://schemas.microsoft.com/office/drawing/2014/main" id="{CF935BF7-8F84-19E2-D925-84CC376EE805}"/>
              </a:ext>
            </a:extLst>
          </p:cNvPr>
          <p:cNvSpPr/>
          <p:nvPr/>
        </p:nvSpPr>
        <p:spPr>
          <a:xfrm>
            <a:off x="9012555" y="3157607"/>
            <a:ext cx="1440180" cy="6972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cxnSp>
        <p:nvCxnSpPr>
          <p:cNvPr id="13" name="Straight Connector 12">
            <a:extLst>
              <a:ext uri="{FF2B5EF4-FFF2-40B4-BE49-F238E27FC236}">
                <a16:creationId xmlns:a16="http://schemas.microsoft.com/office/drawing/2014/main" id="{27A2A1A2-F152-177A-2525-3BF5DDDCB451}"/>
              </a:ext>
            </a:extLst>
          </p:cNvPr>
          <p:cNvCxnSpPr/>
          <p:nvPr/>
        </p:nvCxnSpPr>
        <p:spPr>
          <a:xfrm flipV="1">
            <a:off x="8572500" y="3157607"/>
            <a:ext cx="0" cy="348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lowchart: Decision 13">
            <a:extLst>
              <a:ext uri="{FF2B5EF4-FFF2-40B4-BE49-F238E27FC236}">
                <a16:creationId xmlns:a16="http://schemas.microsoft.com/office/drawing/2014/main" id="{05C6AB49-7E57-3DB9-2AEA-C89A1FE2B2D5}"/>
              </a:ext>
            </a:extLst>
          </p:cNvPr>
          <p:cNvSpPr/>
          <p:nvPr/>
        </p:nvSpPr>
        <p:spPr>
          <a:xfrm>
            <a:off x="7644201" y="2084975"/>
            <a:ext cx="1834021" cy="1072632"/>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GET request</a:t>
            </a:r>
          </a:p>
        </p:txBody>
      </p:sp>
      <p:cxnSp>
        <p:nvCxnSpPr>
          <p:cNvPr id="16" name="Straight Arrow Connector 15">
            <a:extLst>
              <a:ext uri="{FF2B5EF4-FFF2-40B4-BE49-F238E27FC236}">
                <a16:creationId xmlns:a16="http://schemas.microsoft.com/office/drawing/2014/main" id="{6058DEF3-A85C-8EDB-ECFF-1EF6FE721915}"/>
              </a:ext>
            </a:extLst>
          </p:cNvPr>
          <p:cNvCxnSpPr>
            <a:cxnSpLocks/>
            <a:stCxn id="7" idx="3"/>
          </p:cNvCxnSpPr>
          <p:nvPr/>
        </p:nvCxnSpPr>
        <p:spPr>
          <a:xfrm flipV="1">
            <a:off x="8132445" y="3500507"/>
            <a:ext cx="880110" cy="171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1BF5FC4-9179-F864-7B3A-D3BAE0D68F46}"/>
              </a:ext>
            </a:extLst>
          </p:cNvPr>
          <p:cNvCxnSpPr/>
          <p:nvPr/>
        </p:nvCxnSpPr>
        <p:spPr>
          <a:xfrm flipV="1">
            <a:off x="9787890" y="3866267"/>
            <a:ext cx="0" cy="348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337D97-F767-A518-AAC4-6FC0D89E97AB}"/>
              </a:ext>
            </a:extLst>
          </p:cNvPr>
          <p:cNvCxnSpPr>
            <a:cxnSpLocks/>
          </p:cNvCxnSpPr>
          <p:nvPr/>
        </p:nvCxnSpPr>
        <p:spPr>
          <a:xfrm>
            <a:off x="7412355" y="4214882"/>
            <a:ext cx="23755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5287D4-F030-0759-1B52-E985208BAA6E}"/>
              </a:ext>
            </a:extLst>
          </p:cNvPr>
          <p:cNvCxnSpPr>
            <a:cxnSpLocks/>
            <a:endCxn id="7" idx="2"/>
          </p:cNvCxnSpPr>
          <p:nvPr/>
        </p:nvCxnSpPr>
        <p:spPr>
          <a:xfrm flipV="1">
            <a:off x="7412355" y="3866267"/>
            <a:ext cx="0" cy="3600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954CE8-83A6-3012-9F34-804BCCAD1AEF}"/>
              </a:ext>
            </a:extLst>
          </p:cNvPr>
          <p:cNvCxnSpPr/>
          <p:nvPr/>
        </p:nvCxnSpPr>
        <p:spPr>
          <a:xfrm flipV="1">
            <a:off x="8570595" y="4211072"/>
            <a:ext cx="0" cy="3486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981BA1D6-6475-4D79-1459-2E819DD04CFE}"/>
              </a:ext>
            </a:extLst>
          </p:cNvPr>
          <p:cNvSpPr/>
          <p:nvPr/>
        </p:nvSpPr>
        <p:spPr>
          <a:xfrm>
            <a:off x="7677289" y="4564256"/>
            <a:ext cx="1767843" cy="1033927"/>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t>JSON response</a:t>
            </a:r>
          </a:p>
        </p:txBody>
      </p:sp>
      <p:sp>
        <p:nvSpPr>
          <p:cNvPr id="28" name="TextBox 27">
            <a:extLst>
              <a:ext uri="{FF2B5EF4-FFF2-40B4-BE49-F238E27FC236}">
                <a16:creationId xmlns:a16="http://schemas.microsoft.com/office/drawing/2014/main" id="{168D02F8-AAD0-99D1-116B-27B4371C0FC6}"/>
              </a:ext>
            </a:extLst>
          </p:cNvPr>
          <p:cNvSpPr txBox="1"/>
          <p:nvPr/>
        </p:nvSpPr>
        <p:spPr>
          <a:xfrm>
            <a:off x="8042886" y="1490872"/>
            <a:ext cx="1114472" cy="369332"/>
          </a:xfrm>
          <a:prstGeom prst="rect">
            <a:avLst/>
          </a:prstGeom>
          <a:noFill/>
        </p:spPr>
        <p:txBody>
          <a:bodyPr wrap="none" rtlCol="0">
            <a:spAutoFit/>
          </a:bodyPr>
          <a:lstStyle/>
          <a:p>
            <a:r>
              <a:rPr lang="en-US" dirty="0"/>
              <a:t>Flowchart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cont.</a:t>
            </a:r>
          </a:p>
        </p:txBody>
      </p:sp>
      <p:pic>
        <p:nvPicPr>
          <p:cNvPr id="2" name="Picture 1">
            <a:extLst>
              <a:ext uri="{FF2B5EF4-FFF2-40B4-BE49-F238E27FC236}">
                <a16:creationId xmlns:a16="http://schemas.microsoft.com/office/drawing/2014/main" id="{920936C0-23BD-A53C-56C9-B8D08BE22A55}"/>
              </a:ext>
            </a:extLst>
          </p:cNvPr>
          <p:cNvPicPr>
            <a:picLocks noChangeAspect="1"/>
          </p:cNvPicPr>
          <p:nvPr/>
        </p:nvPicPr>
        <p:blipFill>
          <a:blip r:embed="rId3"/>
          <a:stretch>
            <a:fillRect/>
          </a:stretch>
        </p:blipFill>
        <p:spPr>
          <a:xfrm>
            <a:off x="781832" y="1583055"/>
            <a:ext cx="10734675" cy="1613304"/>
          </a:xfrm>
          <a:prstGeom prst="rect">
            <a:avLst/>
          </a:prstGeom>
        </p:spPr>
      </p:pic>
      <p:pic>
        <p:nvPicPr>
          <p:cNvPr id="8" name="Picture 7">
            <a:extLst>
              <a:ext uri="{FF2B5EF4-FFF2-40B4-BE49-F238E27FC236}">
                <a16:creationId xmlns:a16="http://schemas.microsoft.com/office/drawing/2014/main" id="{42FC5CA9-6616-60E5-0E94-A161CAC7FE8E}"/>
              </a:ext>
            </a:extLst>
          </p:cNvPr>
          <p:cNvPicPr>
            <a:picLocks noChangeAspect="1"/>
          </p:cNvPicPr>
          <p:nvPr/>
        </p:nvPicPr>
        <p:blipFill>
          <a:blip r:embed="rId4"/>
          <a:stretch>
            <a:fillRect/>
          </a:stretch>
        </p:blipFill>
        <p:spPr>
          <a:xfrm>
            <a:off x="781832" y="3691715"/>
            <a:ext cx="10085795" cy="2816543"/>
          </a:xfrm>
          <a:prstGeom prst="rect">
            <a:avLst/>
          </a:prstGeom>
        </p:spPr>
      </p:pic>
    </p:spTree>
    <p:extLst>
      <p:ext uri="{BB962C8B-B14F-4D97-AF65-F5344CB8AC3E}">
        <p14:creationId xmlns:p14="http://schemas.microsoft.com/office/powerpoint/2010/main" val="279096594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975</TotalTime>
  <Words>2818</Words>
  <Application>Microsoft Office PowerPoint</Application>
  <PresentationFormat>Widescreen</PresentationFormat>
  <Paragraphs>302</Paragraphs>
  <Slides>65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Brent Carcamo</cp:lastModifiedBy>
  <cp:revision>236</cp:revision>
  <dcterms:created xsi:type="dcterms:W3CDTF">2021-04-29T18:58:34Z</dcterms:created>
  <dcterms:modified xsi:type="dcterms:W3CDTF">2023-09-08T00:45:37Z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